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4" r:id="rId8"/>
    <p:sldId id="262" r:id="rId9"/>
    <p:sldId id="265" r:id="rId10"/>
    <p:sldId id="263"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2723" autoAdjust="0"/>
  </p:normalViewPr>
  <p:slideViewPr>
    <p:cSldViewPr snapToGrid="0">
      <p:cViewPr varScale="1">
        <p:scale>
          <a:sx n="60" d="100"/>
          <a:sy n="60" d="100"/>
        </p:scale>
        <p:origin x="114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6F45B7-605E-4E14-B406-F3A9E3DA643B}" type="datetimeFigureOut">
              <a:rPr lang="en-US" smtClean="0"/>
              <a:t>9/5/2017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6615BA-17C7-4F4E-910D-5BCFF410FFFD}" type="slidenum">
              <a:rPr lang="en-US" smtClean="0"/>
              <a:t>‹#›</a:t>
            </a:fld>
            <a:endParaRPr lang="en-US"/>
          </a:p>
        </p:txBody>
      </p:sp>
    </p:spTree>
    <p:extLst>
      <p:ext uri="{BB962C8B-B14F-4D97-AF65-F5344CB8AC3E}">
        <p14:creationId xmlns:p14="http://schemas.microsoft.com/office/powerpoint/2010/main" val="3470474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History is so boring if you just have a presentation of the “facts.”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students you have to know that there are different versions of Historical “facts”…For example…there</a:t>
            </a:r>
            <a:r>
              <a:rPr lang="en-US" sz="1200" kern="1200" baseline="0" dirty="0">
                <a:solidFill>
                  <a:schemeClr val="tx1"/>
                </a:solidFill>
                <a:effectLst/>
                <a:latin typeface="+mn-lt"/>
                <a:ea typeface="+mn-ea"/>
                <a:cs typeface="+mn-cs"/>
              </a:rPr>
              <a:t> is a fight in the cafeteria between your best friend and a person you just do not like…How would your story about who started the fight…. differ from ……the friend of the person’s whom you do </a:t>
            </a:r>
            <a:r>
              <a:rPr lang="en-US" sz="1200" b="0" kern="1200" baseline="0" dirty="0">
                <a:solidFill>
                  <a:schemeClr val="tx1"/>
                </a:solidFill>
                <a:effectLst/>
                <a:latin typeface="+mn-lt"/>
                <a:ea typeface="+mn-ea"/>
                <a:cs typeface="+mn-cs"/>
              </a:rPr>
              <a:t>not like’s version?</a:t>
            </a:r>
          </a:p>
          <a:p>
            <a:endParaRPr lang="en-US" sz="1200" b="0" kern="1200" baseline="0" dirty="0">
              <a:solidFill>
                <a:schemeClr val="tx1"/>
              </a:solidFill>
              <a:effectLst/>
              <a:latin typeface="+mn-lt"/>
              <a:ea typeface="+mn-ea"/>
              <a:cs typeface="+mn-cs"/>
            </a:endParaRPr>
          </a:p>
          <a:p>
            <a:r>
              <a:rPr lang="en-US" sz="1200" b="1" kern="1200" baseline="0" dirty="0">
                <a:solidFill>
                  <a:schemeClr val="tx1"/>
                </a:solidFill>
                <a:effectLst/>
                <a:latin typeface="+mn-lt"/>
                <a:ea typeface="+mn-ea"/>
                <a:cs typeface="+mn-cs"/>
              </a:rPr>
              <a:t>…Always remember…”There are always two sides (or more) to a story…historical events  are no different”</a:t>
            </a:r>
          </a:p>
          <a:p>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Written history is a dialogue among historians, not only about what happened but about why and how events unfolded.  Reading and critically analyzing the historical narratives of others is essential to understanding the interpretive nature of history. Historiography teaches students how to better understand their world and to analyze the huge amount of information that they receive every day. </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2</a:t>
            </a:fld>
            <a:endParaRPr lang="en-US"/>
          </a:p>
        </p:txBody>
      </p:sp>
    </p:spTree>
    <p:extLst>
      <p:ext uri="{BB962C8B-B14F-4D97-AF65-F5344CB8AC3E}">
        <p14:creationId xmlns:p14="http://schemas.microsoft.com/office/powerpoint/2010/main" val="1322958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that depends on interviews and life’s experiences in order to pose a question or develop a hypothesis such as </a:t>
            </a:r>
            <a:r>
              <a:rPr lang="en-US" b="1" dirty="0"/>
              <a:t>to what extent were you discriminated in the workplace because of the color of your hair </a:t>
            </a:r>
            <a:r>
              <a:rPr lang="en-US" dirty="0"/>
              <a:t>would be an example of </a:t>
            </a:r>
            <a:r>
              <a:rPr lang="en-US" b="1" dirty="0">
                <a:solidFill>
                  <a:srgbClr val="C00000"/>
                </a:solidFill>
              </a:rPr>
              <a:t>Qualitative Research</a:t>
            </a:r>
          </a:p>
        </p:txBody>
      </p:sp>
      <p:sp>
        <p:nvSpPr>
          <p:cNvPr id="4" name="Slide Number Placeholder 3"/>
          <p:cNvSpPr>
            <a:spLocks noGrp="1"/>
          </p:cNvSpPr>
          <p:nvPr>
            <p:ph type="sldNum" sz="quarter" idx="10"/>
          </p:nvPr>
        </p:nvSpPr>
        <p:spPr/>
        <p:txBody>
          <a:bodyPr/>
          <a:lstStyle/>
          <a:p>
            <a:fld id="{5D6615BA-17C7-4F4E-910D-5BCFF410FFFD}" type="slidenum">
              <a:rPr lang="en-US" smtClean="0"/>
              <a:t>11</a:t>
            </a:fld>
            <a:endParaRPr lang="en-US"/>
          </a:p>
        </p:txBody>
      </p:sp>
    </p:spTree>
    <p:extLst>
      <p:ext uri="{BB962C8B-B14F-4D97-AF65-F5344CB8AC3E}">
        <p14:creationId xmlns:p14="http://schemas.microsoft.com/office/powerpoint/2010/main" val="2161129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that depends on measurements…such as measuring your height at different intervals throughout your life (every year)  in order to formulate a </a:t>
            </a:r>
            <a:r>
              <a:rPr lang="en-US" b="1" dirty="0"/>
              <a:t>hypothesis on rate of growth</a:t>
            </a:r>
            <a:r>
              <a:rPr lang="en-US" b="1" baseline="0" dirty="0"/>
              <a:t> </a:t>
            </a:r>
            <a:r>
              <a:rPr lang="en-US" dirty="0"/>
              <a:t>would be </a:t>
            </a:r>
            <a:r>
              <a:rPr lang="en-US" b="1" dirty="0"/>
              <a:t>Quantitative Research.</a:t>
            </a:r>
          </a:p>
        </p:txBody>
      </p:sp>
      <p:sp>
        <p:nvSpPr>
          <p:cNvPr id="4" name="Slide Number Placeholder 3"/>
          <p:cNvSpPr>
            <a:spLocks noGrp="1"/>
          </p:cNvSpPr>
          <p:nvPr>
            <p:ph type="sldNum" sz="quarter" idx="10"/>
          </p:nvPr>
        </p:nvSpPr>
        <p:spPr/>
        <p:txBody>
          <a:bodyPr/>
          <a:lstStyle/>
          <a:p>
            <a:fld id="{5D6615BA-17C7-4F4E-910D-5BCFF410FFFD}" type="slidenum">
              <a:rPr lang="en-US" smtClean="0"/>
              <a:t>12</a:t>
            </a:fld>
            <a:endParaRPr lang="en-US"/>
          </a:p>
        </p:txBody>
      </p:sp>
    </p:spTree>
    <p:extLst>
      <p:ext uri="{BB962C8B-B14F-4D97-AF65-F5344CB8AC3E}">
        <p14:creationId xmlns:p14="http://schemas.microsoft.com/office/powerpoint/2010/main" val="3278407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So…why do you have to learn this?</a:t>
            </a:r>
          </a:p>
          <a:p>
            <a:pPr marL="228600" indent="-228600">
              <a:buAutoNum type="arabicPeriod"/>
            </a:pPr>
            <a:r>
              <a:rPr lang="en-US" dirty="0"/>
              <a:t>You will research</a:t>
            </a:r>
            <a:r>
              <a:rPr lang="en-US" baseline="0" dirty="0"/>
              <a:t> and construct a historical research paper…more on that another day</a:t>
            </a:r>
          </a:p>
          <a:p>
            <a:pPr marL="228600" indent="-228600">
              <a:buAutoNum type="arabicPeriod"/>
            </a:pPr>
            <a:r>
              <a:rPr lang="en-US" baseline="0" dirty="0"/>
              <a:t>When you investigate history…you use primary and secondary sources…are they reliable and valid sources.</a:t>
            </a:r>
          </a:p>
          <a:p>
            <a:pPr marL="228600" indent="-228600">
              <a:buAutoNum type="arabicPeriod"/>
            </a:pPr>
            <a:r>
              <a:rPr lang="en-US" baseline="0" dirty="0"/>
              <a:t>You interpret history according to what you discover…not what some one else tells you…That’s how we learn World History in this class….Let us begin.</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13</a:t>
            </a:fld>
            <a:endParaRPr lang="en-US"/>
          </a:p>
        </p:txBody>
      </p:sp>
    </p:spTree>
    <p:extLst>
      <p:ext uri="{BB962C8B-B14F-4D97-AF65-F5344CB8AC3E}">
        <p14:creationId xmlns:p14="http://schemas.microsoft.com/office/powerpoint/2010/main" val="2642553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suppose that you wanted to create video games.  You would need to look into everything that is needed for you to create</a:t>
            </a:r>
            <a:r>
              <a:rPr lang="en-US" baseline="0" dirty="0"/>
              <a:t> those games…looking into everything needed is RESEARCH</a:t>
            </a:r>
            <a:r>
              <a:rPr lang="en-US" dirty="0"/>
              <a:t> </a:t>
            </a:r>
          </a:p>
        </p:txBody>
      </p:sp>
      <p:sp>
        <p:nvSpPr>
          <p:cNvPr id="4" name="Slide Number Placeholder 3"/>
          <p:cNvSpPr>
            <a:spLocks noGrp="1"/>
          </p:cNvSpPr>
          <p:nvPr>
            <p:ph type="sldNum" sz="quarter" idx="10"/>
          </p:nvPr>
        </p:nvSpPr>
        <p:spPr/>
        <p:txBody>
          <a:bodyPr/>
          <a:lstStyle/>
          <a:p>
            <a:fld id="{5D6615BA-17C7-4F4E-910D-5BCFF410FFFD}" type="slidenum">
              <a:rPr lang="en-US" smtClean="0"/>
              <a:t>3</a:t>
            </a:fld>
            <a:endParaRPr lang="en-US"/>
          </a:p>
        </p:txBody>
      </p:sp>
    </p:spTree>
    <p:extLst>
      <p:ext uri="{BB962C8B-B14F-4D97-AF65-F5344CB8AC3E}">
        <p14:creationId xmlns:p14="http://schemas.microsoft.com/office/powerpoint/2010/main" val="1765903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 for an example of a primary source for further understanding</a:t>
            </a:r>
          </a:p>
        </p:txBody>
      </p:sp>
      <p:sp>
        <p:nvSpPr>
          <p:cNvPr id="4" name="Slide Number Placeholder 3"/>
          <p:cNvSpPr>
            <a:spLocks noGrp="1"/>
          </p:cNvSpPr>
          <p:nvPr>
            <p:ph type="sldNum" sz="quarter" idx="10"/>
          </p:nvPr>
        </p:nvSpPr>
        <p:spPr/>
        <p:txBody>
          <a:bodyPr/>
          <a:lstStyle/>
          <a:p>
            <a:fld id="{5D6615BA-17C7-4F4E-910D-5BCFF410FFFD}" type="slidenum">
              <a:rPr lang="en-US" smtClean="0"/>
              <a:t>4</a:t>
            </a:fld>
            <a:endParaRPr lang="en-US"/>
          </a:p>
        </p:txBody>
      </p:sp>
    </p:spTree>
    <p:extLst>
      <p:ext uri="{BB962C8B-B14F-4D97-AF65-F5344CB8AC3E}">
        <p14:creationId xmlns:p14="http://schemas.microsoft.com/office/powerpoint/2010/main" val="354232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 for an example of a secondary source</a:t>
            </a:r>
            <a:r>
              <a:rPr lang="en-US" baseline="0" dirty="0"/>
              <a:t> for further understanding</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5</a:t>
            </a:fld>
            <a:endParaRPr lang="en-US"/>
          </a:p>
        </p:txBody>
      </p:sp>
    </p:spTree>
    <p:extLst>
      <p:ext uri="{BB962C8B-B14F-4D97-AF65-F5344CB8AC3E}">
        <p14:creationId xmlns:p14="http://schemas.microsoft.com/office/powerpoint/2010/main" val="811914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a:t>
            </a:r>
            <a:r>
              <a:rPr lang="en-US" baseline="0" dirty="0"/>
              <a:t> on </a:t>
            </a:r>
            <a:r>
              <a:rPr lang="en-US" dirty="0"/>
              <a:t>Next Slide</a:t>
            </a:r>
          </a:p>
        </p:txBody>
      </p:sp>
      <p:sp>
        <p:nvSpPr>
          <p:cNvPr id="4" name="Slide Number Placeholder 3"/>
          <p:cNvSpPr>
            <a:spLocks noGrp="1"/>
          </p:cNvSpPr>
          <p:nvPr>
            <p:ph type="sldNum" sz="quarter" idx="10"/>
          </p:nvPr>
        </p:nvSpPr>
        <p:spPr/>
        <p:txBody>
          <a:bodyPr/>
          <a:lstStyle/>
          <a:p>
            <a:fld id="{5D6615BA-17C7-4F4E-910D-5BCFF410FFFD}" type="slidenum">
              <a:rPr lang="en-US" smtClean="0"/>
              <a:t>6</a:t>
            </a:fld>
            <a:endParaRPr lang="en-US"/>
          </a:p>
        </p:txBody>
      </p:sp>
    </p:spTree>
    <p:extLst>
      <p:ext uri="{BB962C8B-B14F-4D97-AF65-F5344CB8AC3E}">
        <p14:creationId xmlns:p14="http://schemas.microsoft.com/office/powerpoint/2010/main" val="227093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 to give an example for further understanding</a:t>
            </a:r>
          </a:p>
        </p:txBody>
      </p:sp>
      <p:sp>
        <p:nvSpPr>
          <p:cNvPr id="4" name="Slide Number Placeholder 3"/>
          <p:cNvSpPr>
            <a:spLocks noGrp="1"/>
          </p:cNvSpPr>
          <p:nvPr>
            <p:ph type="sldNum" sz="quarter" idx="10"/>
          </p:nvPr>
        </p:nvSpPr>
        <p:spPr/>
        <p:txBody>
          <a:bodyPr/>
          <a:lstStyle/>
          <a:p>
            <a:fld id="{5D6615BA-17C7-4F4E-910D-5BCFF410FFFD}" type="slidenum">
              <a:rPr lang="en-US" smtClean="0"/>
              <a:t>7</a:t>
            </a:fld>
            <a:endParaRPr lang="en-US"/>
          </a:p>
        </p:txBody>
      </p:sp>
    </p:spTree>
    <p:extLst>
      <p:ext uri="{BB962C8B-B14F-4D97-AF65-F5344CB8AC3E}">
        <p14:creationId xmlns:p14="http://schemas.microsoft.com/office/powerpoint/2010/main" val="1876783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a:t>
            </a:r>
            <a:r>
              <a:rPr lang="en-US" baseline="0" dirty="0"/>
              <a:t> on next slide</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8</a:t>
            </a:fld>
            <a:endParaRPr lang="en-US"/>
          </a:p>
        </p:txBody>
      </p:sp>
    </p:spTree>
    <p:extLst>
      <p:ext uri="{BB962C8B-B14F-4D97-AF65-F5344CB8AC3E}">
        <p14:creationId xmlns:p14="http://schemas.microsoft.com/office/powerpoint/2010/main" val="2719244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a:t>
            </a:r>
            <a:r>
              <a:rPr lang="en-US" baseline="0" dirty="0"/>
              <a:t> for an example for further understanding</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9</a:t>
            </a:fld>
            <a:endParaRPr lang="en-US"/>
          </a:p>
        </p:txBody>
      </p:sp>
    </p:spTree>
    <p:extLst>
      <p:ext uri="{BB962C8B-B14F-4D97-AF65-F5344CB8AC3E}">
        <p14:creationId xmlns:p14="http://schemas.microsoft.com/office/powerpoint/2010/main" val="3784956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They are equally important…for a “teeter totter” to work…you need a person on both sides of the equipment…to </a:t>
            </a:r>
            <a:r>
              <a:rPr lang="en-US"/>
              <a:t>provide</a:t>
            </a:r>
            <a:r>
              <a:rPr lang="en-US" baseline="0"/>
              <a:t> balance</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10</a:t>
            </a:fld>
            <a:endParaRPr lang="en-US"/>
          </a:p>
        </p:txBody>
      </p:sp>
    </p:spTree>
    <p:extLst>
      <p:ext uri="{BB962C8B-B14F-4D97-AF65-F5344CB8AC3E}">
        <p14:creationId xmlns:p14="http://schemas.microsoft.com/office/powerpoint/2010/main" val="37579685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9/5/2017</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t>9/5/2017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t>9/5/2017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t>9/5/2017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9/5/2017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9/5/2017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9/5/2017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t>9/5/2017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9/5/2017</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Historiography</a:t>
            </a:r>
          </a:p>
        </p:txBody>
      </p:sp>
      <p:sp>
        <p:nvSpPr>
          <p:cNvPr id="3" name="Subtitle 2"/>
          <p:cNvSpPr>
            <a:spLocks noGrp="1"/>
          </p:cNvSpPr>
          <p:nvPr>
            <p:ph type="subTitle" idx="1"/>
          </p:nvPr>
        </p:nvSpPr>
        <p:spPr/>
        <p:txBody>
          <a:bodyPr/>
          <a:lstStyle/>
          <a:p>
            <a:r>
              <a:rPr lang="en-US" dirty="0"/>
              <a:t>Erwin High School</a:t>
            </a:r>
          </a:p>
        </p:txBody>
      </p:sp>
    </p:spTree>
    <p:extLst>
      <p:ext uri="{BB962C8B-B14F-4D97-AF65-F5344CB8AC3E}">
        <p14:creationId xmlns:p14="http://schemas.microsoft.com/office/powerpoint/2010/main" val="2380710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Arial" panose="020B0604020202020204" pitchFamily="34" charset="0"/>
                <a:cs typeface="Arial" panose="020B0604020202020204" pitchFamily="34" charset="0"/>
              </a:rPr>
              <a:t>reliability vs validity?</a:t>
            </a:r>
            <a:endParaRPr lang="en-US" dirty="0"/>
          </a:p>
        </p:txBody>
      </p:sp>
      <p:sp>
        <p:nvSpPr>
          <p:cNvPr id="3" name="Content Placeholder 2"/>
          <p:cNvSpPr>
            <a:spLocks noGrp="1"/>
          </p:cNvSpPr>
          <p:nvPr>
            <p:ph sz="quarter" idx="13"/>
          </p:nvPr>
        </p:nvSpPr>
        <p:spPr/>
        <p:txBody>
          <a:bodyPr>
            <a:normAutofit/>
          </a:bodyPr>
          <a:lstStyle/>
          <a:p>
            <a:r>
              <a:rPr lang="en-US" sz="2800" b="1" dirty="0">
                <a:latin typeface="Arial" panose="020B0604020202020204" pitchFamily="34" charset="0"/>
                <a:cs typeface="Arial" panose="020B0604020202020204" pitchFamily="34" charset="0"/>
              </a:rPr>
              <a:t>Which is more important? </a:t>
            </a:r>
          </a:p>
          <a:p>
            <a:r>
              <a:rPr lang="en-US" sz="2800" b="1" dirty="0">
                <a:latin typeface="Arial" panose="020B0604020202020204" pitchFamily="34" charset="0"/>
                <a:cs typeface="Arial" panose="020B0604020202020204" pitchFamily="34" charset="0"/>
              </a:rPr>
              <a:t>Reliability refers to the consistency or stability; </a:t>
            </a:r>
          </a:p>
          <a:p>
            <a:r>
              <a:rPr lang="en-US" sz="2800" b="1" dirty="0">
                <a:latin typeface="Arial" panose="020B0604020202020204" pitchFamily="34" charset="0"/>
                <a:cs typeface="Arial" panose="020B0604020202020204" pitchFamily="34" charset="0"/>
              </a:rPr>
              <a:t>validity refers to the accuracy of the inferences or interpretations you make</a:t>
            </a:r>
          </a:p>
        </p:txBody>
      </p:sp>
    </p:spTree>
    <p:extLst>
      <p:ext uri="{BB962C8B-B14F-4D97-AF65-F5344CB8AC3E}">
        <p14:creationId xmlns:p14="http://schemas.microsoft.com/office/powerpoint/2010/main" val="3198938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Qualitative Research</a:t>
            </a:r>
          </a:p>
        </p:txBody>
      </p:sp>
      <p:sp>
        <p:nvSpPr>
          <p:cNvPr id="3" name="Content Placeholder 2"/>
          <p:cNvSpPr>
            <a:spLocks noGrp="1"/>
          </p:cNvSpPr>
          <p:nvPr>
            <p:ph sz="quarter" idx="13"/>
          </p:nvPr>
        </p:nvSpPr>
        <p:spPr>
          <a:xfrm>
            <a:off x="-1" y="1837766"/>
            <a:ext cx="11983453" cy="3720824"/>
          </a:xfrm>
        </p:spPr>
        <p:txBody>
          <a:bodyPr>
            <a:noAutofit/>
          </a:bodyPr>
          <a:lstStyle/>
          <a:p>
            <a:r>
              <a:rPr lang="en-US" sz="3600" b="1" dirty="0">
                <a:latin typeface="Arial" panose="020B0604020202020204" pitchFamily="34" charset="0"/>
                <a:cs typeface="Arial" panose="020B0604020202020204" pitchFamily="34" charset="0"/>
              </a:rPr>
              <a:t>used to gain an understanding of underlying reasons, opinions, and motivations. It provides insights into the problem or helps to develop ideas or hypotheses for potential quantitative research</a:t>
            </a:r>
          </a:p>
        </p:txBody>
      </p:sp>
    </p:spTree>
    <p:extLst>
      <p:ext uri="{BB962C8B-B14F-4D97-AF65-F5344CB8AC3E}">
        <p14:creationId xmlns:p14="http://schemas.microsoft.com/office/powerpoint/2010/main" val="2727795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Quantitative Research</a:t>
            </a:r>
          </a:p>
        </p:txBody>
      </p:sp>
      <p:sp>
        <p:nvSpPr>
          <p:cNvPr id="3" name="Content Placeholder 2"/>
          <p:cNvSpPr>
            <a:spLocks noGrp="1"/>
          </p:cNvSpPr>
          <p:nvPr>
            <p:ph sz="quarter" idx="13"/>
          </p:nvPr>
        </p:nvSpPr>
        <p:spPr>
          <a:xfrm>
            <a:off x="0" y="2063396"/>
            <a:ext cx="11766884" cy="3311189"/>
          </a:xfrm>
        </p:spPr>
        <p:txBody>
          <a:bodyPr>
            <a:noAutofit/>
          </a:bodyPr>
          <a:lstStyle/>
          <a:p>
            <a:r>
              <a:rPr lang="en-US" sz="3200" b="1" dirty="0">
                <a:latin typeface="Arial" panose="020B0604020202020204" pitchFamily="34" charset="0"/>
                <a:cs typeface="Arial" panose="020B0604020202020204" pitchFamily="34" charset="0"/>
              </a:rPr>
              <a:t>emphasize objective measurements and the statistical, mathematical, or numerical analysis of data collected through polls, questionnaires, and surveys, etc</a:t>
            </a:r>
          </a:p>
        </p:txBody>
      </p:sp>
    </p:spTree>
    <p:extLst>
      <p:ext uri="{BB962C8B-B14F-4D97-AF65-F5344CB8AC3E}">
        <p14:creationId xmlns:p14="http://schemas.microsoft.com/office/powerpoint/2010/main" val="657858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 y="685800"/>
            <a:ext cx="11163299" cy="1151965"/>
          </a:xfrm>
        </p:spPr>
        <p:txBody>
          <a:bodyPr>
            <a:noAutofit/>
          </a:bodyPr>
          <a:lstStyle/>
          <a:p>
            <a:r>
              <a:rPr lang="en-US" b="1" dirty="0">
                <a:latin typeface="Arial" panose="020B0604020202020204" pitchFamily="34" charset="0"/>
                <a:cs typeface="Arial" panose="020B0604020202020204" pitchFamily="34" charset="0"/>
              </a:rPr>
              <a:t>Why Do We Have To Know ….</a:t>
            </a:r>
          </a:p>
        </p:txBody>
      </p:sp>
      <p:sp>
        <p:nvSpPr>
          <p:cNvPr id="3" name="Content Placeholder 2"/>
          <p:cNvSpPr>
            <a:spLocks noGrp="1"/>
          </p:cNvSpPr>
          <p:nvPr>
            <p:ph sz="quarter" idx="13"/>
          </p:nvPr>
        </p:nvSpPr>
        <p:spPr>
          <a:xfrm>
            <a:off x="209550" y="1837766"/>
            <a:ext cx="11163299" cy="3536820"/>
          </a:xfrm>
        </p:spPr>
        <p:txBody>
          <a:bodyPr>
            <a:normAutofit/>
          </a:bodyPr>
          <a:lstStyle/>
          <a:p>
            <a:r>
              <a:rPr lang="en-US" sz="4000" b="1" dirty="0">
                <a:latin typeface="Arial" panose="020B0604020202020204" pitchFamily="34" charset="0"/>
                <a:cs typeface="Arial" panose="020B0604020202020204" pitchFamily="34" charset="0"/>
              </a:rPr>
              <a:t>Historiography?</a:t>
            </a:r>
          </a:p>
          <a:p>
            <a:r>
              <a:rPr lang="en-US" sz="4000" b="1" dirty="0">
                <a:latin typeface="Arial" panose="020B0604020202020204" pitchFamily="34" charset="0"/>
                <a:cs typeface="Arial" panose="020B0604020202020204" pitchFamily="34" charset="0"/>
              </a:rPr>
              <a:t>Primary and Secondary Sources?</a:t>
            </a:r>
          </a:p>
          <a:p>
            <a:r>
              <a:rPr lang="en-US" sz="4000" b="1" dirty="0">
                <a:latin typeface="Arial" panose="020B0604020202020204" pitchFamily="34" charset="0"/>
                <a:cs typeface="Arial" panose="020B0604020202020204" pitchFamily="34" charset="0"/>
              </a:rPr>
              <a:t>Reliability, validity, Qualitative and Quantitative Research?</a:t>
            </a:r>
          </a:p>
        </p:txBody>
      </p:sp>
    </p:spTree>
    <p:extLst>
      <p:ext uri="{BB962C8B-B14F-4D97-AF65-F5344CB8AC3E}">
        <p14:creationId xmlns:p14="http://schemas.microsoft.com/office/powerpoint/2010/main" val="342352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821" y="685800"/>
            <a:ext cx="10769862" cy="1151965"/>
          </a:xfrm>
        </p:spPr>
        <p:txBody>
          <a:bodyPr>
            <a:noAutofit/>
          </a:bodyPr>
          <a:lstStyle/>
          <a:p>
            <a:pPr algn="ctr"/>
            <a:r>
              <a:rPr lang="en-US" sz="6000" b="1" dirty="0">
                <a:latin typeface="Arial" panose="020B0604020202020204" pitchFamily="34" charset="0"/>
                <a:cs typeface="Arial" panose="020B0604020202020204" pitchFamily="34" charset="0"/>
              </a:rPr>
              <a:t>What is Historiography</a:t>
            </a:r>
          </a:p>
        </p:txBody>
      </p:sp>
      <p:sp>
        <p:nvSpPr>
          <p:cNvPr id="3" name="Content Placeholder 2"/>
          <p:cNvSpPr>
            <a:spLocks noGrp="1"/>
          </p:cNvSpPr>
          <p:nvPr>
            <p:ph sz="quarter" idx="13"/>
          </p:nvPr>
        </p:nvSpPr>
        <p:spPr>
          <a:xfrm>
            <a:off x="0" y="1564105"/>
            <a:ext cx="11670632" cy="4066673"/>
          </a:xfrm>
        </p:spPr>
        <p:txBody>
          <a:bodyPr>
            <a:noAutofit/>
          </a:bodyPr>
          <a:lstStyle/>
          <a:p>
            <a:r>
              <a:rPr lang="en-US" sz="4800" dirty="0"/>
              <a:t> </a:t>
            </a:r>
            <a:r>
              <a:rPr lang="en-US" sz="4800" b="1" dirty="0">
                <a:latin typeface="Arial" panose="020B0604020202020204" pitchFamily="34" charset="0"/>
                <a:cs typeface="Arial" panose="020B0604020202020204" pitchFamily="34" charset="0"/>
              </a:rPr>
              <a:t>the writing of history </a:t>
            </a:r>
          </a:p>
          <a:p>
            <a:pPr lvl="1"/>
            <a:r>
              <a:rPr lang="en-US" sz="4000" b="1" dirty="0">
                <a:latin typeface="Arial" panose="020B0604020202020204" pitchFamily="34" charset="0"/>
                <a:cs typeface="Arial" panose="020B0604020202020204" pitchFamily="34" charset="0"/>
              </a:rPr>
              <a:t>critical examination of sources, </a:t>
            </a:r>
          </a:p>
          <a:p>
            <a:pPr lvl="1"/>
            <a:r>
              <a:rPr lang="en-US" sz="4000" b="1" dirty="0">
                <a:latin typeface="Arial" panose="020B0604020202020204" pitchFamily="34" charset="0"/>
                <a:cs typeface="Arial" panose="020B0604020202020204" pitchFamily="34" charset="0"/>
              </a:rPr>
              <a:t>Create a narrative that will stand the test of critical methods.</a:t>
            </a:r>
          </a:p>
        </p:txBody>
      </p:sp>
    </p:spTree>
    <p:extLst>
      <p:ext uri="{BB962C8B-B14F-4D97-AF65-F5344CB8AC3E}">
        <p14:creationId xmlns:p14="http://schemas.microsoft.com/office/powerpoint/2010/main" val="3900545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a:latin typeface="Arial" panose="020B0604020202020204" pitchFamily="34" charset="0"/>
                <a:cs typeface="Arial" panose="020B0604020202020204" pitchFamily="34" charset="0"/>
              </a:rPr>
              <a:t>Research</a:t>
            </a:r>
          </a:p>
        </p:txBody>
      </p:sp>
      <p:sp>
        <p:nvSpPr>
          <p:cNvPr id="3" name="Content Placeholder 2"/>
          <p:cNvSpPr>
            <a:spLocks noGrp="1"/>
          </p:cNvSpPr>
          <p:nvPr>
            <p:ph sz="quarter" idx="13"/>
          </p:nvPr>
        </p:nvSpPr>
        <p:spPr>
          <a:xfrm>
            <a:off x="192505" y="1837766"/>
            <a:ext cx="11309683" cy="3536820"/>
          </a:xfrm>
        </p:spPr>
        <p:txBody>
          <a:bodyPr>
            <a:normAutofit/>
          </a:bodyPr>
          <a:lstStyle/>
          <a:p>
            <a:r>
              <a:rPr lang="en-US" sz="4000" b="1" dirty="0">
                <a:latin typeface="Arial" panose="020B0604020202020204" pitchFamily="34" charset="0"/>
                <a:cs typeface="Arial" panose="020B0604020202020204" pitchFamily="34" charset="0"/>
              </a:rPr>
              <a:t>the systematic investigation into and study of materials and sources in order to establish facts and reach new conclusions.</a:t>
            </a:r>
          </a:p>
        </p:txBody>
      </p:sp>
    </p:spTree>
    <p:extLst>
      <p:ext uri="{BB962C8B-B14F-4D97-AF65-F5344CB8AC3E}">
        <p14:creationId xmlns:p14="http://schemas.microsoft.com/office/powerpoint/2010/main" val="3281065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Primary Source</a:t>
            </a:r>
          </a:p>
        </p:txBody>
      </p:sp>
      <p:sp>
        <p:nvSpPr>
          <p:cNvPr id="3" name="Content Placeholder 2"/>
          <p:cNvSpPr>
            <a:spLocks noGrp="1"/>
          </p:cNvSpPr>
          <p:nvPr>
            <p:ph sz="quarter" idx="13"/>
          </p:nvPr>
        </p:nvSpPr>
        <p:spPr>
          <a:xfrm>
            <a:off x="216568" y="1837766"/>
            <a:ext cx="11261558" cy="3720824"/>
          </a:xfrm>
        </p:spPr>
        <p:txBody>
          <a:bodyPr>
            <a:noAutofit/>
          </a:bodyPr>
          <a:lstStyle/>
          <a:p>
            <a:r>
              <a:rPr lang="en-US" sz="4000" b="1" dirty="0">
                <a:latin typeface="Arial" panose="020B0604020202020204" pitchFamily="34" charset="0"/>
                <a:cs typeface="Arial" panose="020B0604020202020204" pitchFamily="34" charset="0"/>
              </a:rPr>
              <a:t>an artifact, a document, diary, manuscript, autobiography, a recording, or other source of information that was created at the time under study.</a:t>
            </a:r>
          </a:p>
        </p:txBody>
      </p:sp>
    </p:spTree>
    <p:extLst>
      <p:ext uri="{BB962C8B-B14F-4D97-AF65-F5344CB8AC3E}">
        <p14:creationId xmlns:p14="http://schemas.microsoft.com/office/powerpoint/2010/main" val="2856645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Secondary source</a:t>
            </a:r>
          </a:p>
        </p:txBody>
      </p:sp>
      <p:sp>
        <p:nvSpPr>
          <p:cNvPr id="3" name="Content Placeholder 2"/>
          <p:cNvSpPr>
            <a:spLocks noGrp="1"/>
          </p:cNvSpPr>
          <p:nvPr>
            <p:ph sz="quarter" idx="13"/>
          </p:nvPr>
        </p:nvSpPr>
        <p:spPr>
          <a:xfrm>
            <a:off x="0" y="2063396"/>
            <a:ext cx="11718758" cy="3543320"/>
          </a:xfrm>
        </p:spPr>
        <p:txBody>
          <a:bodyPr>
            <a:noAutofit/>
          </a:bodyPr>
          <a:lstStyle/>
          <a:p>
            <a:r>
              <a:rPr lang="en-US" sz="3600" b="1" dirty="0">
                <a:latin typeface="Arial" panose="020B0604020202020204" pitchFamily="34" charset="0"/>
                <a:cs typeface="Arial" panose="020B0604020202020204" pitchFamily="34" charset="0"/>
              </a:rPr>
              <a:t>created later by someone who did not experience first-hand or participate in the events or conditions you're researching.  secondary sources are generally scholarly books and articles.</a:t>
            </a:r>
          </a:p>
        </p:txBody>
      </p:sp>
    </p:spTree>
    <p:extLst>
      <p:ext uri="{BB962C8B-B14F-4D97-AF65-F5344CB8AC3E}">
        <p14:creationId xmlns:p14="http://schemas.microsoft.com/office/powerpoint/2010/main" val="687493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Reliability in Research</a:t>
            </a:r>
          </a:p>
        </p:txBody>
      </p:sp>
      <p:sp>
        <p:nvSpPr>
          <p:cNvPr id="3" name="Content Placeholder 2"/>
          <p:cNvSpPr>
            <a:spLocks noGrp="1"/>
          </p:cNvSpPr>
          <p:nvPr>
            <p:ph sz="quarter" idx="13"/>
          </p:nvPr>
        </p:nvSpPr>
        <p:spPr/>
        <p:txBody>
          <a:bodyPr>
            <a:normAutofit/>
          </a:bodyPr>
          <a:lstStyle/>
          <a:p>
            <a:r>
              <a:rPr lang="en-US" sz="4000" b="1" dirty="0">
                <a:latin typeface="Arial" panose="020B0604020202020204" pitchFamily="34" charset="0"/>
                <a:cs typeface="Arial" panose="020B0604020202020204" pitchFamily="34" charset="0"/>
              </a:rPr>
              <a:t>that something is dependable and that it will give the same outcome every time. </a:t>
            </a:r>
          </a:p>
        </p:txBody>
      </p:sp>
    </p:spTree>
    <p:extLst>
      <p:ext uri="{BB962C8B-B14F-4D97-AF65-F5344CB8AC3E}">
        <p14:creationId xmlns:p14="http://schemas.microsoft.com/office/powerpoint/2010/main" val="1610515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Reliability</a:t>
            </a:r>
          </a:p>
        </p:txBody>
      </p:sp>
      <p:sp>
        <p:nvSpPr>
          <p:cNvPr id="3" name="Content Placeholder 2"/>
          <p:cNvSpPr>
            <a:spLocks noGrp="1"/>
          </p:cNvSpPr>
          <p:nvPr>
            <p:ph sz="quarter" idx="13"/>
          </p:nvPr>
        </p:nvSpPr>
        <p:spPr>
          <a:xfrm>
            <a:off x="0" y="1837766"/>
            <a:ext cx="11550316" cy="3720824"/>
          </a:xfrm>
        </p:spPr>
        <p:txBody>
          <a:bodyPr>
            <a:noAutofit/>
          </a:bodyPr>
          <a:lstStyle/>
          <a:p>
            <a:r>
              <a:rPr lang="en-US" sz="3200" b="1" u="sng" dirty="0">
                <a:latin typeface="Arial" panose="020B0604020202020204" pitchFamily="34" charset="0"/>
                <a:cs typeface="Arial" panose="020B0604020202020204" pitchFamily="34" charset="0"/>
              </a:rPr>
              <a:t>For example</a:t>
            </a:r>
            <a:r>
              <a:rPr lang="en-US" sz="3200" b="1" dirty="0">
                <a:latin typeface="Arial" panose="020B0604020202020204" pitchFamily="34" charset="0"/>
                <a:cs typeface="Arial" panose="020B0604020202020204" pitchFamily="34" charset="0"/>
              </a:rPr>
              <a:t>, if a person weighs themselves during the course of a day they would expect to see a similar reading. Scales which measured weight differently each time would be of little use.</a:t>
            </a:r>
          </a:p>
        </p:txBody>
      </p:sp>
    </p:spTree>
    <p:extLst>
      <p:ext uri="{BB962C8B-B14F-4D97-AF65-F5344CB8AC3E}">
        <p14:creationId xmlns:p14="http://schemas.microsoft.com/office/powerpoint/2010/main" val="1251143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Validity in Research</a:t>
            </a:r>
          </a:p>
        </p:txBody>
      </p:sp>
      <p:sp>
        <p:nvSpPr>
          <p:cNvPr id="3" name="Content Placeholder 2"/>
          <p:cNvSpPr>
            <a:spLocks noGrp="1"/>
          </p:cNvSpPr>
          <p:nvPr>
            <p:ph sz="quarter" idx="13"/>
          </p:nvPr>
        </p:nvSpPr>
        <p:spPr/>
        <p:txBody>
          <a:bodyPr>
            <a:noAutofit/>
          </a:bodyPr>
          <a:lstStyle/>
          <a:p>
            <a:r>
              <a:rPr lang="en-US" sz="4000" b="1" dirty="0">
                <a:latin typeface="Arial" panose="020B0604020202020204" pitchFamily="34" charset="0"/>
                <a:cs typeface="Arial" panose="020B0604020202020204" pitchFamily="34" charset="0"/>
              </a:rPr>
              <a:t>Validity in data collection means that your findings truly represent the phenomenon you are claiming to measure. </a:t>
            </a:r>
          </a:p>
        </p:txBody>
      </p:sp>
    </p:spTree>
    <p:extLst>
      <p:ext uri="{BB962C8B-B14F-4D97-AF65-F5344CB8AC3E}">
        <p14:creationId xmlns:p14="http://schemas.microsoft.com/office/powerpoint/2010/main" val="1302627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Validity</a:t>
            </a:r>
          </a:p>
        </p:txBody>
      </p:sp>
      <p:sp>
        <p:nvSpPr>
          <p:cNvPr id="3" name="Content Placeholder 2"/>
          <p:cNvSpPr>
            <a:spLocks noGrp="1"/>
          </p:cNvSpPr>
          <p:nvPr>
            <p:ph sz="quarter" idx="13"/>
          </p:nvPr>
        </p:nvSpPr>
        <p:spPr/>
        <p:txBody>
          <a:bodyPr>
            <a:normAutofit/>
          </a:bodyPr>
          <a:lstStyle/>
          <a:p>
            <a:r>
              <a:rPr lang="en-US" sz="4000" u="sng" dirty="0">
                <a:latin typeface="Arial" panose="020B0604020202020204" pitchFamily="34" charset="0"/>
                <a:cs typeface="Arial" panose="020B0604020202020204" pitchFamily="34" charset="0"/>
              </a:rPr>
              <a:t>For </a:t>
            </a:r>
            <a:r>
              <a:rPr lang="en-US" sz="4000" b="1" u="sng" dirty="0">
                <a:latin typeface="Arial" panose="020B0604020202020204" pitchFamily="34" charset="0"/>
                <a:cs typeface="Arial" panose="020B0604020202020204" pitchFamily="34" charset="0"/>
              </a:rPr>
              <a:t>example</a:t>
            </a:r>
            <a:r>
              <a:rPr lang="en-US" sz="4000" u="sng" dirty="0">
                <a:latin typeface="Arial" panose="020B0604020202020204" pitchFamily="34" charset="0"/>
                <a:cs typeface="Arial" panose="020B0604020202020204" pitchFamily="34" charset="0"/>
              </a:rPr>
              <a:t> - </a:t>
            </a:r>
            <a:r>
              <a:rPr lang="en-US" sz="4000" dirty="0">
                <a:latin typeface="Arial" panose="020B0604020202020204" pitchFamily="34" charset="0"/>
                <a:cs typeface="Arial" panose="020B0604020202020204" pitchFamily="34" charset="0"/>
              </a:rPr>
              <a:t>a test of intelligence should measure intelligence and not something else (such as memory).</a:t>
            </a:r>
          </a:p>
        </p:txBody>
      </p:sp>
    </p:spTree>
    <p:extLst>
      <p:ext uri="{BB962C8B-B14F-4D97-AF65-F5344CB8AC3E}">
        <p14:creationId xmlns:p14="http://schemas.microsoft.com/office/powerpoint/2010/main" val="289591407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TM04033927[[fn=Main Event]]</Template>
  <TotalTime>139</TotalTime>
  <Words>759</Words>
  <Application>Microsoft Office PowerPoint</Application>
  <PresentationFormat>Widescreen</PresentationFormat>
  <Paragraphs>65</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Impact</vt:lpstr>
      <vt:lpstr>Main Event</vt:lpstr>
      <vt:lpstr>Historiography</vt:lpstr>
      <vt:lpstr>What is Historiography</vt:lpstr>
      <vt:lpstr>Research</vt:lpstr>
      <vt:lpstr>Primary Source</vt:lpstr>
      <vt:lpstr>Secondary source</vt:lpstr>
      <vt:lpstr>Reliability in Research</vt:lpstr>
      <vt:lpstr>Reliability</vt:lpstr>
      <vt:lpstr>Validity in Research</vt:lpstr>
      <vt:lpstr>Validity</vt:lpstr>
      <vt:lpstr>reliability vs validity?</vt:lpstr>
      <vt:lpstr>Qualitative Research</vt:lpstr>
      <vt:lpstr>Quantitative Research</vt:lpstr>
      <vt:lpstr>Why Do We Have To Know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Historiography</dc:title>
  <dc:creator>Frank Tellez</dc:creator>
  <cp:lastModifiedBy>Katherine Silver</cp:lastModifiedBy>
  <cp:revision>13</cp:revision>
  <dcterms:created xsi:type="dcterms:W3CDTF">2016-08-27T20:25:32Z</dcterms:created>
  <dcterms:modified xsi:type="dcterms:W3CDTF">2017-09-06T00:28:16Z</dcterms:modified>
</cp:coreProperties>
</file>