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6858000" cy="9144000"/>
  <p:embeddedFontLst>
    <p:embeddedFont>
      <p:font typeface="Corsiva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Corsiva-bold.fntdata"/><Relationship Id="rId14" Type="http://schemas.openxmlformats.org/officeDocument/2006/relationships/font" Target="fonts/Corsiva-regular.fntdata"/><Relationship Id="rId17" Type="http://schemas.openxmlformats.org/officeDocument/2006/relationships/font" Target="fonts/Corsiva-boldItalic.fntdata"/><Relationship Id="rId16" Type="http://schemas.openxmlformats.org/officeDocument/2006/relationships/font" Target="fonts/Corsiva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idx="1" type="subTitle"/>
          </p:nvPr>
        </p:nvSpPr>
        <p:spPr>
          <a:xfrm>
            <a:off x="685800" y="2840053"/>
            <a:ext cx="7772400" cy="7847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type="ctrTitle"/>
          </p:nvPr>
        </p:nvSpPr>
        <p:spPr>
          <a:xfrm>
            <a:off x="685800" y="1583342"/>
            <a:ext cx="7772400" cy="11597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2" type="body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idx="1" type="body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600"/>
              </a:spcBef>
              <a:buSzPct val="100000"/>
              <a:defRPr sz="3000"/>
            </a:lvl1pPr>
            <a:lvl2pPr lvl="1">
              <a:spcBef>
                <a:spcPts val="480"/>
              </a:spcBef>
              <a:buSzPct val="100000"/>
              <a:defRPr sz="2400"/>
            </a:lvl2pPr>
            <a:lvl3pPr lvl="2">
              <a:spcBef>
                <a:spcPts val="480"/>
              </a:spcBef>
              <a:buSzPct val="100000"/>
              <a:defRPr sz="2400"/>
            </a:lvl3pPr>
            <a:lvl4pPr lvl="3">
              <a:spcBef>
                <a:spcPts val="360"/>
              </a:spcBef>
              <a:buSzPct val="100000"/>
              <a:defRPr sz="1800"/>
            </a:lvl4pPr>
            <a:lvl5pPr lvl="4">
              <a:spcBef>
                <a:spcPts val="360"/>
              </a:spcBef>
              <a:buSzPct val="100000"/>
              <a:defRPr sz="1800"/>
            </a:lvl5pPr>
            <a:lvl6pPr lvl="5">
              <a:spcBef>
                <a:spcPts val="360"/>
              </a:spcBef>
              <a:buSzPct val="100000"/>
              <a:defRPr sz="1800"/>
            </a:lvl6pPr>
            <a:lvl7pPr lvl="6">
              <a:spcBef>
                <a:spcPts val="360"/>
              </a:spcBef>
              <a:buSzPct val="100000"/>
              <a:defRPr sz="1800"/>
            </a:lvl7pPr>
            <a:lvl8pPr lvl="7">
              <a:spcBef>
                <a:spcPts val="360"/>
              </a:spcBef>
              <a:buSzPct val="100000"/>
              <a:defRPr sz="1800"/>
            </a:lvl8pPr>
            <a:lvl9pPr lvl="8">
              <a:spcBef>
                <a:spcPts val="360"/>
              </a:spcBef>
              <a:buSzPct val="100000"/>
              <a:defRPr sz="1800"/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300">
                <a:solidFill>
                  <a:schemeClr val="dk1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2.jpg"/><Relationship Id="rId4" Type="http://schemas.openxmlformats.org/officeDocument/2006/relationships/image" Target="../media/image0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Relationship Id="rId4" Type="http://schemas.openxmlformats.org/officeDocument/2006/relationships/image" Target="../media/image01.png"/><Relationship Id="rId5" Type="http://schemas.openxmlformats.org/officeDocument/2006/relationships/image" Target="../media/image05.png"/><Relationship Id="rId6" Type="http://schemas.openxmlformats.org/officeDocument/2006/relationships/image" Target="../media/image0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9.jpg"/><Relationship Id="rId4" Type="http://schemas.openxmlformats.org/officeDocument/2006/relationships/image" Target="../media/image1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Relationship Id="rId4" Type="http://schemas.openxmlformats.org/officeDocument/2006/relationships/image" Target="../media/image08.png"/><Relationship Id="rId5" Type="http://schemas.openxmlformats.org/officeDocument/2006/relationships/image" Target="../media/image10.png"/><Relationship Id="rId6" Type="http://schemas.openxmlformats.org/officeDocument/2006/relationships/image" Target="../media/image07.png"/><Relationship Id="rId7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ctrTitle"/>
          </p:nvPr>
        </p:nvSpPr>
        <p:spPr>
          <a:xfrm>
            <a:off x="685800" y="206775"/>
            <a:ext cx="7772400" cy="45749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WELCOME TO HIGH SCHOOL AND MRS.     SILVER’S WORLD HISTORY CLASS!</a:t>
            </a:r>
          </a:p>
          <a:p>
            <a:pPr lvl="0">
              <a:spcBef>
                <a:spcPts val="0"/>
              </a:spcBef>
              <a:buNone/>
            </a:pPr>
            <a:r>
              <a:rPr lang="en" sz="1300"/>
              <a:t>AS YOU COME INTO CLASS PLEASE FIND </a:t>
            </a:r>
          </a:p>
          <a:p>
            <a:pPr lvl="0">
              <a:spcBef>
                <a:spcPts val="0"/>
              </a:spcBef>
              <a:buNone/>
            </a:pPr>
            <a:r>
              <a:rPr lang="en" sz="1300"/>
              <a:t>YOUR SEAT BY LOCATING THE NOTECARD 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300"/>
              <a:t>THAT HAS YOUR NAME.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Language Teaching Through" id="35" name="Shape 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475" y="2468375"/>
            <a:ext cx="1961649" cy="231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Shape 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5325" y="2278144"/>
            <a:ext cx="1680275" cy="2503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Mrs. Silver as a teacher: </a:t>
            </a:r>
          </a:p>
        </p:txBody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High Expectations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Fair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Organized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Approachable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Informative/Prepared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Goal Oriented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กราฟฟิกเวคเตอร์ฟรี: ครู," id="43" name="Shape 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1977" y="400624"/>
            <a:ext cx="1790875" cy="169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/>
          <p:nvPr>
            <p:ph type="title"/>
          </p:nvPr>
        </p:nvSpPr>
        <p:spPr>
          <a:xfrm>
            <a:off x="457200" y="219700"/>
            <a:ext cx="8229600" cy="13698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Graduated from Erwin High School. Then received my teaching degree from Mars Hill University.</a:t>
            </a:r>
          </a:p>
        </p:txBody>
      </p:sp>
      <p:sp>
        <p:nvSpPr>
          <p:cNvPr id="49" name="Shape 49"/>
          <p:cNvSpPr txBox="1"/>
          <p:nvPr>
            <p:ph idx="1" type="body"/>
          </p:nvPr>
        </p:nvSpPr>
        <p:spPr>
          <a:xfrm>
            <a:off x="457200" y="1680050"/>
            <a:ext cx="8229600" cy="3398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 </a:t>
            </a:r>
          </a:p>
        </p:txBody>
      </p:sp>
      <p:pic>
        <p:nvPicPr>
          <p:cNvPr id="50" name="Shape 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950" y="1511950"/>
            <a:ext cx="1395599" cy="1776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Shape 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55537" y="2754050"/>
            <a:ext cx="3286125" cy="217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Shape 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62000" y="2480656"/>
            <a:ext cx="3464124" cy="2598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Shape 5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16750" y="1293700"/>
            <a:ext cx="6070049" cy="1460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MARS HILL</a:t>
            </a:r>
          </a:p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x="457200" y="982175"/>
            <a:ext cx="8229600" cy="39437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At completion of my college education I graduated at the top of my class and was named “</a:t>
            </a:r>
            <a:r>
              <a:rPr b="1" i="1" lang="en">
                <a:latin typeface="Corsiva"/>
                <a:ea typeface="Corsiva"/>
                <a:cs typeface="Corsiva"/>
                <a:sym typeface="Corsiva"/>
              </a:rPr>
              <a:t>Adult Access Student of the Year</a:t>
            </a:r>
            <a:r>
              <a:rPr lang="en">
                <a:latin typeface="Corsiva"/>
                <a:ea typeface="Corsiva"/>
                <a:cs typeface="Corsiva"/>
                <a:sym typeface="Corsiva"/>
              </a:rPr>
              <a:t>”.</a:t>
            </a:r>
          </a:p>
        </p:txBody>
      </p:sp>
      <p:pic>
        <p:nvPicPr>
          <p:cNvPr descr="newspaper me.jpg" id="60" name="Shape 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1975" y="2508700"/>
            <a:ext cx="4983523" cy="25062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e graduation.jpg" id="61" name="Shape 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13675" y="2120124"/>
            <a:ext cx="1964723" cy="28948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Mrs. Silver as a person</a:t>
            </a:r>
          </a:p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457200" y="1063375"/>
            <a:ext cx="8229600" cy="3862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Family Oriented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Caring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Devoted 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Loyal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Sports/Outdoors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Music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Faith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Travel</a:t>
            </a:r>
          </a:p>
        </p:txBody>
      </p:sp>
      <p:pic>
        <p:nvPicPr>
          <p:cNvPr descr="Me and Chad.jpg" id="68" name="Shape 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04724" y="1269925"/>
            <a:ext cx="2701350" cy="360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379650" y="129224"/>
            <a:ext cx="8229600" cy="10709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Family - Married to Chad Silver and we have 3 children.</a:t>
            </a:r>
          </a:p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AutoNum type="arabicPeriod"/>
            </a:pPr>
            <a:r>
              <a:rPr lang="en"/>
              <a:t>Ethan-18 &amp; 12th 		2.) Jacob-16 &amp; 11th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0" lvl="0" marL="1828800">
              <a:spcBef>
                <a:spcPts val="0"/>
              </a:spcBef>
              <a:buNone/>
            </a:pPr>
            <a:r>
              <a:rPr lang="en"/>
              <a:t>  3.)Cecilee-13 &amp; 7th</a:t>
            </a:r>
          </a:p>
        </p:txBody>
      </p:sp>
      <p:pic>
        <p:nvPicPr>
          <p:cNvPr descr="Cecilee.jpg" id="75" name="Shape 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6850" y="2875550"/>
            <a:ext cx="1275726" cy="22679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than football.png" id="76" name="Shape 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05" y="1860974"/>
            <a:ext cx="1688248" cy="21581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acob football.png" id="77" name="Shape 7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43670" y="1770661"/>
            <a:ext cx="1543325" cy="25846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e &amp; Jacob.png" id="78" name="Shape 7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31925" y="2875550"/>
            <a:ext cx="1757001" cy="2267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e and Ethan.jpg" id="79" name="Shape 7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50825" y="2875550"/>
            <a:ext cx="1482501" cy="24780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WHAT ABOUT YOU?</a:t>
            </a:r>
          </a:p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NAME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WHAT ARE YOU INVOLVED IN?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WHAT DID YOU DO THIS SUMMER?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DO NOW</a:t>
            </a:r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Please fill out the Facebook information questions.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BUILD YOUR NOTEBOOK	</a:t>
            </a:r>
          </a:p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en"/>
              <a:t>-WHAT IS HISTORY (I’ll go over this later)</a:t>
            </a:r>
          </a:p>
          <a:p>
            <a:pPr lvl="0">
              <a:spcBef>
                <a:spcPts val="0"/>
              </a:spcBef>
              <a:buNone/>
            </a:pPr>
            <a:r>
              <a:rPr b="1" lang="en"/>
              <a:t>-SYLLABUS</a:t>
            </a:r>
          </a:p>
          <a:p>
            <a:pPr lvl="0">
              <a:spcBef>
                <a:spcPts val="0"/>
              </a:spcBef>
              <a:buNone/>
            </a:pPr>
            <a:r>
              <a:rPr b="1" lang="en"/>
              <a:t>-VOCABULARY</a:t>
            </a:r>
          </a:p>
          <a:p>
            <a:pPr lvl="0">
              <a:spcBef>
                <a:spcPts val="0"/>
              </a:spcBef>
              <a:buNone/>
            </a:pPr>
            <a:r>
              <a:rPr b="1" lang="en"/>
              <a:t>-NOTES</a:t>
            </a:r>
          </a:p>
          <a:p>
            <a:pPr lvl="0">
              <a:spcBef>
                <a:spcPts val="0"/>
              </a:spcBef>
              <a:buNone/>
            </a:pPr>
            <a:r>
              <a:rPr b="1" lang="en"/>
              <a:t>-HANDOUTS</a:t>
            </a:r>
          </a:p>
          <a:p>
            <a:pPr lvl="0">
              <a:spcBef>
                <a:spcPts val="0"/>
              </a:spcBef>
              <a:buNone/>
            </a:pPr>
            <a:r>
              <a:rPr b="1" lang="en"/>
              <a:t>-TESTS/QUIZZES</a:t>
            </a:r>
          </a:p>
          <a:p>
            <a:pPr lvl="0">
              <a:spcBef>
                <a:spcPts val="0"/>
              </a:spcBef>
              <a:buNone/>
            </a:pPr>
            <a:r>
              <a:rPr b="1" lang="en"/>
              <a:t>-PROJECTS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ight-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