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2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5159467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7" name="Shape 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0700479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0474916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6216273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7380928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5058028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5944663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8972619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8951683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142580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491273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6" name="Shape 4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138086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7078822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6288442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507091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570315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8750863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879180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blipFill rotWithShape="1"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1600200" y="1524000"/>
            <a:ext cx="6096000" cy="187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1682750" y="4076700"/>
            <a:ext cx="5861050" cy="125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34290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48006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66294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32004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64008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EXT_AND_TWO_OBJECT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>
            <a:alphaModFix/>
          </a:blip>
          <a:stretch>
            <a:fillRect/>
          </a:stretch>
        </a:blip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685800" y="533400"/>
            <a:ext cx="7772400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2514600"/>
            <a:ext cx="7772400" cy="3581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marL="742950" marR="0" indent="-1079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marL="1143000" marR="0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marL="16002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marL="20574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marL="25146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marL="34290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marL="48006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marL="6629400" marR="0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32004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45720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64008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ctrTitle"/>
          </p:nvPr>
        </p:nvSpPr>
        <p:spPr>
          <a:xfrm>
            <a:off x="1447800" y="152400"/>
            <a:ext cx="6096000" cy="2743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5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GREAT DEPRESSION BEGINS</a:t>
            </a:r>
          </a:p>
        </p:txBody>
      </p:sp>
      <p:pic>
        <p:nvPicPr>
          <p:cNvPr id="21" name="Shape 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200" y="2667000"/>
            <a:ext cx="2392361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Shape 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48400" y="2667000"/>
            <a:ext cx="2511425" cy="342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Shape 2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124200" y="3581400"/>
            <a:ext cx="2997199" cy="2466974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Shape 24"/>
          <p:cNvSpPr txBox="1"/>
          <p:nvPr/>
        </p:nvSpPr>
        <p:spPr>
          <a:xfrm>
            <a:off x="3962400" y="6172200"/>
            <a:ext cx="5181600" cy="336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Photos by photographer Dorothea Lange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685800" y="228600"/>
            <a:ext cx="77724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SEEDS OF TROUBLE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3733800" y="1752600"/>
            <a:ext cx="5410200" cy="480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Late 1920s →</a:t>
            </a:r>
            <a:r>
              <a:rPr lang="en-US" sz="2800" b="1" i="0" u="none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problems with the economy emerged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US" sz="2800" b="1" i="1" u="sng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Speculation:</a:t>
            </a:r>
            <a:r>
              <a:rPr lang="en-US" sz="28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buying stocks &amp; bonds hoping for a quick profit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US" sz="2800" b="1" i="1" u="sng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“Buying on Margin”:</a:t>
            </a:r>
            <a:r>
              <a:rPr lang="en-US" sz="2800" b="1" i="1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paying a small % of a stock’s price as a down</a:t>
            </a: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payment and borrowing the rest</a:t>
            </a:r>
          </a:p>
        </p:txBody>
      </p:sp>
      <p:sp>
        <p:nvSpPr>
          <p:cNvPr id="93" name="Shape 93"/>
          <p:cNvSpPr txBox="1"/>
          <p:nvPr/>
        </p:nvSpPr>
        <p:spPr>
          <a:xfrm>
            <a:off x="0" y="5715000"/>
            <a:ext cx="3733800" cy="581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Stock Market’s bubble was about to break</a:t>
            </a:r>
          </a:p>
        </p:txBody>
      </p:sp>
      <p:pic>
        <p:nvPicPr>
          <p:cNvPr id="94" name="Shape 9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1905000"/>
            <a:ext cx="3695699" cy="3695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3200400" y="533400"/>
            <a:ext cx="55626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1929 CRASH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152400" y="2209800"/>
            <a:ext cx="4419599" cy="4648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 September the Stock Market had some unusual up &amp; down movements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 October 24, the market took a plunge . . .the worst was yet to come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US" sz="2000" b="1" i="0" u="none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On October 29, </a:t>
            </a: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now known as</a:t>
            </a:r>
            <a:r>
              <a:rPr lang="en-US" sz="2000" b="1" i="0" u="none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sng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Black Tuesday</a:t>
            </a: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the bottom fell out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16.4 million shares were sold that day – prices plummeted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People who had bought on margin (credit) were stuck with </a:t>
            </a:r>
            <a:r>
              <a:rPr lang="en-US" sz="2000" b="1" i="0" u="none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huge debts</a:t>
            </a:r>
          </a:p>
        </p:txBody>
      </p:sp>
      <p:pic>
        <p:nvPicPr>
          <p:cNvPr id="101" name="Shape 10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2000" y="228600"/>
            <a:ext cx="2393950" cy="2971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Shape 102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5">
            <a:alphaModFix/>
          </a:blip>
          <a:srcRect/>
          <a:stretch/>
        </p:blipFill>
        <p:spPr>
          <a:xfrm>
            <a:off x="4953000" y="1981200"/>
            <a:ext cx="3765550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Shape 10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7200" y="762000"/>
            <a:ext cx="8229600" cy="467995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Shape 108"/>
          <p:cNvSpPr txBox="1"/>
          <p:nvPr/>
        </p:nvSpPr>
        <p:spPr>
          <a:xfrm>
            <a:off x="2057400" y="5715000"/>
            <a:ext cx="5562600" cy="9461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By mid-November, investors had lost about $30 billion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304800" y="228600"/>
            <a:ext cx="84582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GREAT DEPRESSION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4495800" y="1676400"/>
            <a:ext cx="4648199" cy="5029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Stock Market crash signaled the beginning of the </a:t>
            </a:r>
            <a:r>
              <a:rPr lang="en-US" sz="2400" b="1" i="0" u="sng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Great Depression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Great Depression is generally defined as: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period from 1929 – 1940 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economy plummeted 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unemployment skyrocketed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crash alone did not cause the Great Depression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But it accelerated its arrival</a:t>
            </a:r>
          </a:p>
        </p:txBody>
      </p:sp>
      <p:pic>
        <p:nvPicPr>
          <p:cNvPr id="115" name="Shape 115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0" y="1676400"/>
            <a:ext cx="4495800" cy="3581399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Shape 116"/>
          <p:cNvSpPr txBox="1"/>
          <p:nvPr/>
        </p:nvSpPr>
        <p:spPr>
          <a:xfrm>
            <a:off x="381000" y="5410200"/>
            <a:ext cx="3581399" cy="581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Alabama family, 1938 Photo by Walter Evans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685800" y="228600"/>
            <a:ext cx="7772400" cy="1371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FINANCIAL COLLAPSE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0" y="1752600"/>
            <a:ext cx="4495800" cy="5105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After the crash →many Americans panicked and withdrew their money from banks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Banks had invested in the Stock Market and lost money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 1929- 600 banks fail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By 1933 – 11,000 of the 25,000 banks nationwide had collapsed</a:t>
            </a:r>
          </a:p>
        </p:txBody>
      </p:sp>
      <p:pic>
        <p:nvPicPr>
          <p:cNvPr id="123" name="Shape 123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4648200" y="1981200"/>
            <a:ext cx="4495800" cy="349885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Shape 124"/>
          <p:cNvSpPr txBox="1"/>
          <p:nvPr/>
        </p:nvSpPr>
        <p:spPr>
          <a:xfrm>
            <a:off x="4800600" y="5486400"/>
            <a:ext cx="4114800" cy="3667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Bank run 1929, Los Angeles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685800" y="304800"/>
            <a:ext cx="7848599" cy="1295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GNP DROPS, UNEMPLOYMENT SOARS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4800600" y="1981200"/>
            <a:ext cx="4343400" cy="449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Between 1928-1932, the U.S. Gross National Product </a:t>
            </a:r>
            <a:r>
              <a:rPr lang="en-US" sz="2400" b="1" i="0" u="none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(GNP)</a:t>
            </a: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the total output of a nation’s goods &amp; services – </a:t>
            </a:r>
            <a:r>
              <a:rPr lang="en-US" sz="2400" b="1" i="0" u="none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fell nearly 50%</a:t>
            </a: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from $104 billion to $59 billion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90,000 </a:t>
            </a:r>
            <a:r>
              <a:rPr lang="en-US" sz="2400" b="1" i="0" u="none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businesses went bankrupt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US" sz="2400" b="1" i="0" u="none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Unemployment leaped</a:t>
            </a: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from 3% in 1929 to 25% in 1933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342900" marR="0" lvl="0" indent="-1905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" name="Shape 131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0" y="2057400"/>
            <a:ext cx="4724400" cy="3927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0" y="152400"/>
            <a:ext cx="9144000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HAWLEY-SMOOT TARIFF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0" y="2286000"/>
            <a:ext cx="9144000" cy="457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U.S. was not the only country gripped by the Great Depression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Much of Europe suffered throughout the 1920s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 1930, Congress passed the toughest tariff in U.S. history called the </a:t>
            </a:r>
            <a:r>
              <a:rPr lang="en-US" sz="2800" b="1" i="0" u="sng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Hawley- Smoot Tariff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Meant to protect U.S. industry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Had the opposite effect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Other countries enacted their own tariffs and soon world trade fell 40%</a:t>
            </a:r>
          </a:p>
          <a:p>
            <a:pPr marL="342900" marR="0" lvl="0" indent="-1651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8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Shape 138"/>
          <p:cNvSpPr/>
          <p:nvPr/>
        </p:nvSpPr>
        <p:spPr>
          <a:xfrm>
            <a:off x="5715000" y="4953000"/>
            <a:ext cx="304799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76200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9" name="Shape 139"/>
          <p:cNvSpPr txBox="1"/>
          <p:nvPr/>
        </p:nvSpPr>
        <p:spPr>
          <a:xfrm rot="5400000">
            <a:off x="5676899" y="5067300"/>
            <a:ext cx="381000" cy="152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685800" y="381000"/>
            <a:ext cx="77724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CAUSES OF THE GREAT DEPRESSION</a:t>
            </a:r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3505200" y="2057400"/>
            <a:ext cx="5638800" cy="480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AutoNum type="arabicPeriod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Tariffs &amp; war debt policies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AutoNum type="arabicPeriod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U.S. demand low, despite factories producing more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AutoNum type="arabicPeriod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Farm sector crisis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AutoNum type="arabicPeriod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Easy credit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AutoNum type="arabicPeriod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Unequal distribution of income</a:t>
            </a:r>
          </a:p>
        </p:txBody>
      </p:sp>
      <p:pic>
        <p:nvPicPr>
          <p:cNvPr id="146" name="Shape 146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0" y="1752600"/>
            <a:ext cx="3392486" cy="480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NATION’S SICK ECONOMY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533400" y="2667000"/>
            <a:ext cx="2819400" cy="3505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Agriculture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Railroads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Textiles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Steel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Mining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Lumber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Automobiles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Housing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Consumer goods</a:t>
            </a:r>
          </a:p>
          <a:p>
            <a:pPr marL="342900" marR="0" lvl="0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" name="Shape 31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3429000" y="2968625"/>
            <a:ext cx="5714999" cy="3889375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Shape 32"/>
          <p:cNvSpPr txBox="1"/>
          <p:nvPr/>
        </p:nvSpPr>
        <p:spPr>
          <a:xfrm>
            <a:off x="0" y="1066800"/>
            <a:ext cx="9144000" cy="137001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1920s → serious problems threatened the economy while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buFont typeface="Arial"/>
              <a:buNone/>
            </a:pPr>
            <a:r>
              <a:rPr lang="en-US" sz="2400" b="1" i="0" u="none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Important industries struggled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" name="Shape 33"/>
          <p:cNvCxnSpPr/>
          <p:nvPr/>
        </p:nvCxnSpPr>
        <p:spPr>
          <a:xfrm flipH="1">
            <a:off x="2438399" y="2362200"/>
            <a:ext cx="1447800" cy="838199"/>
          </a:xfrm>
          <a:prstGeom prst="straightConnector1">
            <a:avLst/>
          </a:prstGeom>
          <a:noFill/>
          <a:ln w="76200" cap="flat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685800" y="0"/>
            <a:ext cx="7772400" cy="106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FARMERS STRUGGLE</a:t>
            </a:r>
            <a:r>
              <a:rPr lang="en-US" sz="4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4572000" y="1219200"/>
            <a:ext cx="4572000" cy="5638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industry suffered as much as agriculture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WWI → European demand for American crops soared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After the war demand plummeted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Farmers increased production sending prices further downward</a:t>
            </a:r>
          </a:p>
        </p:txBody>
      </p:sp>
      <p:pic>
        <p:nvPicPr>
          <p:cNvPr id="40" name="Shape 40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0" y="1219200"/>
            <a:ext cx="4462461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Shape 41"/>
          <p:cNvSpPr txBox="1"/>
          <p:nvPr/>
        </p:nvSpPr>
        <p:spPr>
          <a:xfrm>
            <a:off x="685800" y="5867400"/>
            <a:ext cx="3048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Photo by Dorothea Lange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cxnSp>
        <p:nvCxnSpPr>
          <p:cNvPr id="42" name="Shape 42"/>
          <p:cNvCxnSpPr/>
          <p:nvPr/>
        </p:nvCxnSpPr>
        <p:spPr>
          <a:xfrm rot="10800000">
            <a:off x="8458200" y="4419599"/>
            <a:ext cx="0" cy="457200"/>
          </a:xfrm>
          <a:prstGeom prst="straightConnector1">
            <a:avLst/>
          </a:prstGeom>
          <a:noFill/>
          <a:ln w="76200" cap="flat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43" name="Shape 43"/>
          <p:cNvCxnSpPr/>
          <p:nvPr/>
        </p:nvCxnSpPr>
        <p:spPr>
          <a:xfrm>
            <a:off x="7467600" y="5562600"/>
            <a:ext cx="0" cy="1066799"/>
          </a:xfrm>
          <a:prstGeom prst="straightConnector1">
            <a:avLst/>
          </a:prstGeom>
          <a:noFill/>
          <a:ln w="76200" cap="flat">
            <a:solidFill>
              <a:srgbClr val="FF0000"/>
            </a:solidFill>
            <a:prstDash val="solid"/>
            <a:miter/>
            <a:headEnd type="none" w="med" len="med"/>
            <a:tailEnd type="triangle" w="lg" len="lg"/>
          </a:ln>
        </p:spPr>
      </p:cxn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CONSUMER SPENDING DOWN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0" y="1752600"/>
            <a:ext cx="5867400" cy="5105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Late 1920s → American </a:t>
            </a:r>
            <a:r>
              <a:rPr lang="en-US" sz="2800" b="1" i="0" u="none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consumers were buying less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Rising prices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stagnant wages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overbuying on credit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Most people did not have the money to buy the flood of goods factories produced</a:t>
            </a:r>
          </a:p>
        </p:txBody>
      </p:sp>
      <p:pic>
        <p:nvPicPr>
          <p:cNvPr id="50" name="Shape 50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6069012" y="2057400"/>
            <a:ext cx="3074987" cy="4190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219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GAP BETWEEN </a:t>
            </a:r>
            <a:r>
              <a:rPr lang="en-US" sz="4800" b="1" i="0" u="none" strike="noStrike" cap="none" baseline="0">
                <a:solidFill>
                  <a:srgbClr val="009900"/>
                </a:solidFill>
                <a:latin typeface="Arial"/>
                <a:ea typeface="Arial"/>
                <a:cs typeface="Arial"/>
                <a:sym typeface="Arial"/>
              </a:rPr>
              <a:t>RICH</a:t>
            </a:r>
            <a:r>
              <a:rPr lang="en-US"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&amp; </a:t>
            </a:r>
            <a:r>
              <a:rPr lang="en-US" sz="4800" b="1" i="0" u="none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POOR</a:t>
            </a:r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4876800" y="2286000"/>
            <a:ext cx="4267199" cy="457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The gap between rich and poor widened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wealthiest 1% saw their income rise 75%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rest of the population saw an increase of only 9%</a:t>
            </a:r>
          </a:p>
          <a:p>
            <a:pPr marL="342900" marR="0" lvl="0" indent="-1651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800" b="1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Shape 57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304800" y="2362200"/>
            <a:ext cx="4495800" cy="368934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 txBox="1"/>
          <p:nvPr/>
        </p:nvSpPr>
        <p:spPr>
          <a:xfrm>
            <a:off x="838200" y="6096000"/>
            <a:ext cx="3505200" cy="336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Photo by Dorothea Lange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3276600" y="381000"/>
            <a:ext cx="5486399" cy="1219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HOOVER WINS 1928 ELECTION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0" y="2133600"/>
            <a:ext cx="5181600" cy="449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Republican Herbert Hoover</a:t>
            </a: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ran against </a:t>
            </a:r>
            <a:r>
              <a:rPr lang="en-US" sz="2800" b="1" i="0" u="none" strike="noStrike" cap="none" baseline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Democrat Alfred E. Smith</a:t>
            </a: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in the </a:t>
            </a:r>
            <a:r>
              <a:rPr lang="en-US" sz="2800" b="1" i="0" u="none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1928 election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Hoover emphasized years of prosperity under </a:t>
            </a:r>
            <a:r>
              <a:rPr lang="en-US" sz="2800" b="1" i="0" u="none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Republicans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Hoover won an overwhelming victory</a:t>
            </a:r>
            <a:r>
              <a:rPr lang="en-US"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342900" marR="0" lvl="0" indent="-1651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8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Shape 65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838200" y="0"/>
            <a:ext cx="2155824" cy="2209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Shape 6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216525" y="2362200"/>
            <a:ext cx="3927474" cy="449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Shape 7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609600"/>
            <a:ext cx="9144000" cy="556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533400" y="0"/>
            <a:ext cx="8381999" cy="1524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STOCK MARKET 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3200400" y="2133600"/>
            <a:ext cx="5943599" cy="5105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By 1929, many Americans were invested in the Stock Market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Stock Market had become the most visible symbol of a prosperous American economy</a:t>
            </a:r>
          </a:p>
        </p:txBody>
      </p:sp>
      <p:pic>
        <p:nvPicPr>
          <p:cNvPr id="78" name="Shape 78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0" y="1219200"/>
            <a:ext cx="3035300" cy="495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685800" y="304800"/>
            <a:ext cx="7772400" cy="1295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44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STOCK PRICES RISE THROUGH THE 1920s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0" y="1981200"/>
            <a:ext cx="5410200" cy="4419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Through most of the 1920s, stock prices rose steadily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Dow reached a  high in 1929</a:t>
            </a:r>
            <a:r>
              <a:rPr lang="en-US" sz="2800" b="1" i="0" u="none" strike="noStrike" cap="none" baseline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By 1929, 4 million Americans owned stocks </a:t>
            </a:r>
          </a:p>
        </p:txBody>
      </p:sp>
      <p:pic>
        <p:nvPicPr>
          <p:cNvPr id="85" name="Shape 85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4">
            <a:alphaModFix/>
          </a:blip>
          <a:srcRect/>
          <a:stretch/>
        </p:blipFill>
        <p:spPr>
          <a:xfrm>
            <a:off x="5638800" y="1752600"/>
            <a:ext cx="3371850" cy="44958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Shape 86"/>
          <p:cNvSpPr txBox="1"/>
          <p:nvPr/>
        </p:nvSpPr>
        <p:spPr>
          <a:xfrm>
            <a:off x="5562600" y="6324600"/>
            <a:ext cx="3581399" cy="3365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New York Stock Exchange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GrayLegs">
  <a:themeElements>
    <a:clrScheme name="GrayLegs 1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B2B2B2"/>
      </a:accent1>
      <a:accent2>
        <a:srgbClr val="808080"/>
      </a:accent2>
      <a:accent3>
        <a:srgbClr val="FFFFFF"/>
      </a:accent3>
      <a:accent4>
        <a:srgbClr val="B2B2B2"/>
      </a:accent4>
      <a:accent5>
        <a:srgbClr val="808080"/>
      </a:accent5>
      <a:accent6>
        <a:srgbClr val="FFFFFF"/>
      </a:accent6>
      <a:hlink>
        <a:srgbClr val="969696"/>
      </a:hlink>
      <a:folHlink>
        <a:srgbClr val="4D4D4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609</Words>
  <Application>Microsoft Office PowerPoint</Application>
  <PresentationFormat>On-screen Show (4:3)</PresentationFormat>
  <Paragraphs>89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Courier New</vt:lpstr>
      <vt:lpstr>Wingdings</vt:lpstr>
      <vt:lpstr>GrayLegs</vt:lpstr>
      <vt:lpstr>THE GREAT DEPRESSION BEGINS</vt:lpstr>
      <vt:lpstr>THE NATION’S SICK ECONOMY</vt:lpstr>
      <vt:lpstr>FARMERS STRUGGLE </vt:lpstr>
      <vt:lpstr>CONSUMER SPENDING DOWN</vt:lpstr>
      <vt:lpstr>GAP BETWEEN RICH &amp; POOR</vt:lpstr>
      <vt:lpstr>HOOVER WINS 1928 ELECTION</vt:lpstr>
      <vt:lpstr>PowerPoint Presentation</vt:lpstr>
      <vt:lpstr>THE STOCK MARKET </vt:lpstr>
      <vt:lpstr>STOCK PRICES RISE THROUGH THE 1920s</vt:lpstr>
      <vt:lpstr>SEEDS OF TROUBLE</vt:lpstr>
      <vt:lpstr>THE 1929 CRASH</vt:lpstr>
      <vt:lpstr>PowerPoint Presentation</vt:lpstr>
      <vt:lpstr>THE GREAT DEPRESSION</vt:lpstr>
      <vt:lpstr>FINANCIAL COLLAPSE</vt:lpstr>
      <vt:lpstr>GNP DROPS, UNEMPLOYMENT SOARS</vt:lpstr>
      <vt:lpstr>HAWLEY-SMOOT TARIFF</vt:lpstr>
      <vt:lpstr>CAUSES OF THE GREAT DEPRESSION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GREAT DEPRESSION BEGINS</dc:title>
  <dc:creator>Katherine Silver</dc:creator>
  <cp:lastModifiedBy>Katherine Silver</cp:lastModifiedBy>
  <cp:revision>2</cp:revision>
  <dcterms:modified xsi:type="dcterms:W3CDTF">2015-04-29T14:18:23Z</dcterms:modified>
</cp:coreProperties>
</file>