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ink/ink1.xml" ContentType="application/inkml+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9" r:id="rId1"/>
  </p:sldMasterIdLst>
  <p:handoutMasterIdLst>
    <p:handoutMasterId r:id="rId24"/>
  </p:handoutMasterIdLst>
  <p:sldIdLst>
    <p:sldId id="275" r:id="rId2"/>
    <p:sldId id="274" r:id="rId3"/>
    <p:sldId id="276" r:id="rId4"/>
    <p:sldId id="277" r:id="rId5"/>
    <p:sldId id="256" r:id="rId6"/>
    <p:sldId id="257" r:id="rId7"/>
    <p:sldId id="265" r:id="rId8"/>
    <p:sldId id="259" r:id="rId9"/>
    <p:sldId id="260" r:id="rId10"/>
    <p:sldId id="261" r:id="rId11"/>
    <p:sldId id="262" r:id="rId12"/>
    <p:sldId id="264" r:id="rId13"/>
    <p:sldId id="263" r:id="rId14"/>
    <p:sldId id="266" r:id="rId15"/>
    <p:sldId id="267" r:id="rId16"/>
    <p:sldId id="268" r:id="rId17"/>
    <p:sldId id="271" r:id="rId18"/>
    <p:sldId id="270" r:id="rId19"/>
    <p:sldId id="272" r:id="rId20"/>
    <p:sldId id="269" r:id="rId21"/>
    <p:sldId id="273" r:id="rId22"/>
    <p:sldId id="258" r:id="rId2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13" autoAdjust="0"/>
    <p:restoredTop sz="94660"/>
  </p:normalViewPr>
  <p:slideViewPr>
    <p:cSldViewPr snapToGrid="0">
      <p:cViewPr varScale="1">
        <p:scale>
          <a:sx n="74" d="100"/>
          <a:sy n="74" d="100"/>
        </p:scale>
        <p:origin x="534"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93B7A90-FC53-45D2-9735-76568AE668D3}" type="datetimeFigureOut">
              <a:rPr lang="en-US" smtClean="0"/>
              <a:t>10/4/2016</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03E502A-BFD1-4BBE-80A9-5F614C26A6E8}" type="slidenum">
              <a:rPr lang="en-US" smtClean="0"/>
              <a:t>‹#›</a:t>
            </a:fld>
            <a:endParaRPr lang="en-US"/>
          </a:p>
        </p:txBody>
      </p:sp>
    </p:spTree>
    <p:extLst>
      <p:ext uri="{BB962C8B-B14F-4D97-AF65-F5344CB8AC3E}">
        <p14:creationId xmlns:p14="http://schemas.microsoft.com/office/powerpoint/2010/main" val="2169449044"/>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ax="1366" units="cm"/>
          <inkml:channel name="Y" type="integer" max="768" units="cm"/>
          <inkml:channel name="T" type="integer" max="2.14748E9" units="dev"/>
        </inkml:traceFormat>
        <inkml:channelProperties>
          <inkml:channelProperty channel="X" name="resolution" value="44.20712" units="1/cm"/>
          <inkml:channelProperty channel="Y" name="resolution" value="44.39306" units="1/cm"/>
          <inkml:channelProperty channel="T" name="resolution" value="1" units="1/dev"/>
        </inkml:channelProperties>
      </inkml:inkSource>
      <inkml:timestamp xml:id="ts0" timeString="2015-11-09T12:25:56.311"/>
    </inkml:context>
    <inkml:brush xml:id="br0">
      <inkml:brushProperty name="width" value="0.06667" units="cm"/>
      <inkml:brushProperty name="height" value="0.06667" units="cm"/>
      <inkml:brushProperty name="fitToCurve" value="1"/>
    </inkml:brush>
  </inkml:definitions>
  <inkml:traceGroup>
    <inkml:annotationXML>
      <emma:emma xmlns:emma="http://www.w3.org/2003/04/emma" version="1.0">
        <emma:interpretation id="{444507FE-523B-4BDF-9DCD-66642BD22FFC}" emma:medium="tactile" emma:mode="ink">
          <msink:context xmlns:msink="http://schemas.microsoft.com/ink/2010/main" type="writingRegion" rotatedBoundingBox="6332,3577 6347,3577 6347,3592 6332,3592"/>
        </emma:interpretation>
      </emma:emma>
    </inkml:annotationXML>
    <inkml:traceGroup>
      <inkml:annotationXML>
        <emma:emma xmlns:emma="http://www.w3.org/2003/04/emma" version="1.0">
          <emma:interpretation id="{1348E953-6AB6-4A6E-AE98-8FC92E84593F}" emma:medium="tactile" emma:mode="ink">
            <msink:context xmlns:msink="http://schemas.microsoft.com/ink/2010/main" type="paragraph" rotatedBoundingBox="6332,3577 6347,3577 6347,3592 6332,3592" alignmentLevel="1"/>
          </emma:interpretation>
        </emma:emma>
      </inkml:annotationXML>
      <inkml:traceGroup>
        <inkml:annotationXML>
          <emma:emma xmlns:emma="http://www.w3.org/2003/04/emma" version="1.0">
            <emma:interpretation id="{C7FD6AB0-7058-4E63-96B9-924A984FF2C7}" emma:medium="tactile" emma:mode="ink">
              <msink:context xmlns:msink="http://schemas.microsoft.com/ink/2010/main" type="line" rotatedBoundingBox="6332,3577 6347,3577 6347,3592 6332,3592"/>
            </emma:interpretation>
          </emma:emma>
        </inkml:annotationXML>
        <inkml:traceGroup>
          <inkml:annotationXML>
            <emma:emma xmlns:emma="http://www.w3.org/2003/04/emma" version="1.0">
              <emma:interpretation id="{9EA366C8-C11B-454D-A951-BD00B6BD5DA2}" emma:medium="tactile" emma:mode="ink">
                <msink:context xmlns:msink="http://schemas.microsoft.com/ink/2010/main" type="inkWord" rotatedBoundingBox="6332,3577 6347,3577 6347,3592 6332,3592"/>
              </emma:interpretation>
              <emma:one-of disjunction-type="recognition" id="oneOf0">
                <emma:interpretation id="interp0" emma:lang="en-US" emma:confidence="0">
                  <emma:literal>.</emma:literal>
                </emma:interpretation>
                <emma:interpretation id="interp1" emma:lang="en-US" emma:confidence="0">
                  <emma:literal>v</emma:literal>
                </emma:interpretation>
                <emma:interpretation id="interp2" emma:lang="en-US" emma:confidence="0">
                  <emma:literal>}</emma:literal>
                </emma:interpretation>
                <emma:interpretation id="interp3" emma:lang="en-US" emma:confidence="0">
                  <emma:literal>w</emma:literal>
                </emma:interpretation>
                <emma:interpretation id="interp4" emma:lang="en-US" emma:confidence="0">
                  <emma:literal>3</emma:literal>
                </emma:interpretation>
              </emma:one-of>
            </emma:emma>
          </inkml:annotationXML>
          <inkml:trace contextRef="#ctx0" brushRef="#br0">0 0 0</inkml:trace>
        </inkml:traceGroup>
      </inkml:traceGroup>
    </inkml:traceGroup>
  </inkml:traceGroup>
</inkml:ink>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smtClean="0"/>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10/4/2016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9842609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10/4/2016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5603216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smtClean="0"/>
              <a:t>Click to edit Master title style</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10/4/2016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514249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n-US" smtClean="0"/>
              <a:t>Click to edit Master title style</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n-US" smtClean="0"/>
              <a:t>Click to 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10/4/2016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41671235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10/4/2016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56255827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B61BEF0D-F0BB-DE4B-95CE-6DB70DBA9567}" type="datetimeFigureOut">
              <a:rPr lang="en-US" smtClean="0"/>
              <a:pPr/>
              <a:t>10/4/2016</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9895150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B61BEF0D-F0BB-DE4B-95CE-6DB70DBA9567}" type="datetimeFigureOut">
              <a:rPr lang="en-US" smtClean="0"/>
              <a:pPr/>
              <a:t>10/4/2016</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971346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smtClean="0"/>
              <a:t>10/4/2016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smtClean="0"/>
              <a:t>‹#›</a:t>
            </a:fld>
            <a:endParaRPr lang="en-US" dirty="0"/>
          </a:p>
        </p:txBody>
      </p:sp>
    </p:spTree>
    <p:extLst>
      <p:ext uri="{BB962C8B-B14F-4D97-AF65-F5344CB8AC3E}">
        <p14:creationId xmlns:p14="http://schemas.microsoft.com/office/powerpoint/2010/main" val="33433813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10/4/2016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7386362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p>
            <a:fld id="{42A54C80-263E-416B-A8E0-580EDEADCBDC}" type="datetimeFigureOut">
              <a:rPr lang="en-US" smtClean="0"/>
              <a:t>10/4/2016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19954A3-9DFD-4C44-94BA-B95130A3BA1C}" type="slidenum">
              <a:rPr lang="en-US" smtClean="0"/>
              <a:t>‹#›</a:t>
            </a:fld>
            <a:endParaRPr lang="en-US" dirty="0"/>
          </a:p>
        </p:txBody>
      </p:sp>
    </p:spTree>
    <p:extLst>
      <p:ext uri="{BB962C8B-B14F-4D97-AF65-F5344CB8AC3E}">
        <p14:creationId xmlns:p14="http://schemas.microsoft.com/office/powerpoint/2010/main" val="9234394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10/4/2016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8943889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2A54C80-263E-416B-A8E0-580EDEADCBDC}" type="datetimeFigureOut">
              <a:rPr lang="en-US" smtClean="0"/>
              <a:t>10/4/2016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smtClean="0"/>
              <a:t>‹#›</a:t>
            </a:fld>
            <a:endParaRPr lang="en-US" dirty="0"/>
          </a:p>
        </p:txBody>
      </p:sp>
    </p:spTree>
    <p:extLst>
      <p:ext uri="{BB962C8B-B14F-4D97-AF65-F5344CB8AC3E}">
        <p14:creationId xmlns:p14="http://schemas.microsoft.com/office/powerpoint/2010/main" val="40625536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10/4/2016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344795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7" name="Date Placeholder 2"/>
          <p:cNvSpPr>
            <a:spLocks noGrp="1"/>
          </p:cNvSpPr>
          <p:nvPr>
            <p:ph type="dt" sz="half" idx="10"/>
          </p:nvPr>
        </p:nvSpPr>
        <p:spPr/>
        <p:txBody>
          <a:bodyPr/>
          <a:lstStyle/>
          <a:p>
            <a:fld id="{B61BEF0D-F0BB-DE4B-95CE-6DB70DBA9567}" type="datetimeFigureOut">
              <a:rPr lang="en-US" smtClean="0"/>
              <a:pPr/>
              <a:t>10/4/2016</a:t>
            </a:fld>
            <a:endParaRPr lang="en-US" dirty="0"/>
          </a:p>
        </p:txBody>
      </p:sp>
      <p:sp>
        <p:nvSpPr>
          <p:cNvPr id="5" name="Footer Placeholder 3"/>
          <p:cNvSpPr>
            <a:spLocks noGrp="1"/>
          </p:cNvSpPr>
          <p:nvPr>
            <p:ph type="ftr" sz="quarter" idx="11"/>
          </p:nvPr>
        </p:nvSpPr>
        <p:spPr/>
        <p:txBody>
          <a:bodyPr/>
          <a:lstStyle/>
          <a:p>
            <a:endParaRPr lang="en-US" dirty="0"/>
          </a:p>
        </p:txBody>
      </p:sp>
      <p:sp>
        <p:nvSpPr>
          <p:cNvPr id="6"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7053436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B61BEF0D-F0BB-DE4B-95CE-6DB70DBA9567}" type="datetimeFigureOut">
              <a:rPr lang="en-US" smtClean="0"/>
              <a:pPr/>
              <a:t>10/4/2016</a:t>
            </a:fld>
            <a:endParaRPr lang="en-US" dirty="0"/>
          </a:p>
        </p:txBody>
      </p:sp>
      <p:sp>
        <p:nvSpPr>
          <p:cNvPr id="5" name="Footer Placeholder 2"/>
          <p:cNvSpPr>
            <a:spLocks noGrp="1"/>
          </p:cNvSpPr>
          <p:nvPr>
            <p:ph type="ftr" sz="quarter" idx="11"/>
          </p:nvPr>
        </p:nvSpPr>
        <p:spPr/>
        <p:txBody>
          <a:bodyPr/>
          <a:lstStyle/>
          <a:p>
            <a:endParaRPr lang="en-US" dirty="0"/>
          </a:p>
        </p:txBody>
      </p:sp>
      <p:sp>
        <p:nvSpPr>
          <p:cNvPr id="6"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4390954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Date Placeholder 4"/>
          <p:cNvSpPr>
            <a:spLocks noGrp="1"/>
          </p:cNvSpPr>
          <p:nvPr>
            <p:ph type="dt" sz="half" idx="10"/>
          </p:nvPr>
        </p:nvSpPr>
        <p:spPr/>
        <p:txBody>
          <a:bodyPr/>
          <a:lstStyle/>
          <a:p>
            <a:fld id="{42A54C80-263E-416B-A8E0-580EDEADCBDC}" type="datetimeFigureOut">
              <a:rPr lang="en-US" smtClean="0"/>
              <a:t>10/4/2016</a:t>
            </a:fld>
            <a:endParaRPr lang="en-US" dirty="0"/>
          </a:p>
        </p:txBody>
      </p:sp>
      <p:sp>
        <p:nvSpPr>
          <p:cNvPr id="5" name="Footer Placeholder 5"/>
          <p:cNvSpPr>
            <a:spLocks noGrp="1"/>
          </p:cNvSpPr>
          <p:nvPr>
            <p:ph type="ftr" sz="quarter" idx="11"/>
          </p:nvPr>
        </p:nvSpPr>
        <p:spPr/>
        <p:txBody>
          <a:bodyPr/>
          <a:lstStyle/>
          <a:p>
            <a:endParaRPr lang="en-US" dirty="0"/>
          </a:p>
        </p:txBody>
      </p:sp>
      <p:sp>
        <p:nvSpPr>
          <p:cNvPr id="6" name="Slide Number Placeholder 6"/>
          <p:cNvSpPr>
            <a:spLocks noGrp="1"/>
          </p:cNvSpPr>
          <p:nvPr>
            <p:ph type="sldNum" sz="quarter" idx="12"/>
          </p:nvPr>
        </p:nvSpPr>
        <p:spPr/>
        <p:txBody>
          <a:bodyPr/>
          <a:lstStyle/>
          <a:p>
            <a:fld id="{519954A3-9DFD-4C44-94BA-B95130A3BA1C}" type="slidenum">
              <a:rPr lang="en-US" smtClean="0"/>
              <a:t>‹#›</a:t>
            </a:fld>
            <a:endParaRPr lang="en-US" dirty="0"/>
          </a:p>
        </p:txBody>
      </p:sp>
    </p:spTree>
    <p:extLst>
      <p:ext uri="{BB962C8B-B14F-4D97-AF65-F5344CB8AC3E}">
        <p14:creationId xmlns:p14="http://schemas.microsoft.com/office/powerpoint/2010/main" val="6904236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10/4/2016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5941700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B61BEF0D-F0BB-DE4B-95CE-6DB70DBA9567}" type="datetimeFigureOut">
              <a:rPr lang="en-US" smtClean="0"/>
              <a:pPr/>
              <a:t>10/4/2016</a:t>
            </a:fld>
            <a:endParaRPr lang="en-US" dirty="0"/>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dirty="0"/>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73279733"/>
      </p:ext>
    </p:extLst>
  </p:cSld>
  <p:clrMap bg1="dk1" tx1="lt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 id="2147483681" r:id="rId12"/>
    <p:sldLayoutId id="2147483682" r:id="rId13"/>
    <p:sldLayoutId id="2147483683" r:id="rId14"/>
    <p:sldLayoutId id="2147483684" r:id="rId15"/>
    <p:sldLayoutId id="2147483685" r:id="rId16"/>
    <p:sldLayoutId id="2147483686" r:id="rId17"/>
  </p:sldLayoutIdLst>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2.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customXml" Target="../ink/ink1.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1"/>
            <a:ext cx="8825658" cy="1127760"/>
          </a:xfrm>
        </p:spPr>
        <p:txBody>
          <a:bodyPr/>
          <a:lstStyle/>
          <a:p>
            <a:r>
              <a:rPr lang="en-US" dirty="0" smtClean="0"/>
              <a:t>DO NOW</a:t>
            </a:r>
            <a:endParaRPr lang="en-US" dirty="0"/>
          </a:p>
        </p:txBody>
      </p:sp>
      <p:sp>
        <p:nvSpPr>
          <p:cNvPr id="3" name="Subtitle 2"/>
          <p:cNvSpPr>
            <a:spLocks noGrp="1"/>
          </p:cNvSpPr>
          <p:nvPr>
            <p:ph type="subTitle" idx="1"/>
          </p:nvPr>
        </p:nvSpPr>
        <p:spPr>
          <a:xfrm>
            <a:off x="1154955" y="2575561"/>
            <a:ext cx="8825658" cy="3505199"/>
          </a:xfrm>
        </p:spPr>
        <p:txBody>
          <a:bodyPr>
            <a:noAutofit/>
          </a:bodyPr>
          <a:lstStyle/>
          <a:p>
            <a:r>
              <a:rPr lang="en-US" sz="5400" dirty="0" smtClean="0"/>
              <a:t>WHAT WAS THE DYNASTIC CYCLE AND ITS RELATION TO MANDATE OF HEAVEN?</a:t>
            </a:r>
            <a:endParaRPr lang="en-US" sz="5400" dirty="0"/>
          </a:p>
        </p:txBody>
      </p:sp>
    </p:spTree>
    <p:extLst>
      <p:ext uri="{BB962C8B-B14F-4D97-AF65-F5344CB8AC3E}">
        <p14:creationId xmlns:p14="http://schemas.microsoft.com/office/powerpoint/2010/main" val="234196236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b="1" u="sng" dirty="0" smtClean="0">
                <a:solidFill>
                  <a:srgbClr val="FFFF00"/>
                </a:solidFill>
              </a:rPr>
              <a:t>The Grand Canal</a:t>
            </a:r>
            <a:endParaRPr lang="en-US" sz="5400" b="1" u="sng" dirty="0">
              <a:solidFill>
                <a:srgbClr val="FFFF00"/>
              </a:solidFill>
            </a:endParaRPr>
          </a:p>
        </p:txBody>
      </p:sp>
      <p:sp>
        <p:nvSpPr>
          <p:cNvPr id="3" name="Content Placeholder 2"/>
          <p:cNvSpPr>
            <a:spLocks noGrp="1"/>
          </p:cNvSpPr>
          <p:nvPr>
            <p:ph idx="1"/>
          </p:nvPr>
        </p:nvSpPr>
        <p:spPr>
          <a:xfrm>
            <a:off x="622049" y="1655876"/>
            <a:ext cx="5778751" cy="5033682"/>
          </a:xfrm>
        </p:spPr>
        <p:txBody>
          <a:bodyPr>
            <a:normAutofit/>
          </a:bodyPr>
          <a:lstStyle/>
          <a:p>
            <a:r>
              <a:rPr lang="en-US" sz="3600" u="sng" dirty="0" smtClean="0"/>
              <a:t>A canal linking northern and southern China</a:t>
            </a:r>
          </a:p>
          <a:p>
            <a:r>
              <a:rPr lang="en-US" sz="3600" dirty="0" smtClean="0"/>
              <a:t>Provided water to the southern regions to grow food that could feed the people of the north</a:t>
            </a:r>
            <a:endParaRPr lang="en-US" sz="3600" dirty="0"/>
          </a:p>
        </p:txBody>
      </p:sp>
      <p:pic>
        <p:nvPicPr>
          <p:cNvPr id="4" name="Picture 3"/>
          <p:cNvPicPr>
            <a:picLocks noChangeAspect="1"/>
          </p:cNvPicPr>
          <p:nvPr/>
        </p:nvPicPr>
        <p:blipFill>
          <a:blip r:embed="rId2"/>
          <a:stretch>
            <a:fillRect/>
          </a:stretch>
        </p:blipFill>
        <p:spPr>
          <a:xfrm>
            <a:off x="6521117" y="1327486"/>
            <a:ext cx="5335754" cy="5335754"/>
          </a:xfrm>
          <a:prstGeom prst="rect">
            <a:avLst/>
          </a:prstGeom>
        </p:spPr>
      </p:pic>
    </p:spTree>
    <p:extLst>
      <p:ext uri="{BB962C8B-B14F-4D97-AF65-F5344CB8AC3E}">
        <p14:creationId xmlns:p14="http://schemas.microsoft.com/office/powerpoint/2010/main" val="322287208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3987" y="117867"/>
            <a:ext cx="9404723" cy="1400530"/>
          </a:xfrm>
        </p:spPr>
        <p:txBody>
          <a:bodyPr/>
          <a:lstStyle/>
          <a:p>
            <a:r>
              <a:rPr lang="en-US" sz="5400" b="1" u="sng" dirty="0" smtClean="0">
                <a:solidFill>
                  <a:srgbClr val="FFFF00"/>
                </a:solidFill>
              </a:rPr>
              <a:t>The Tang Dynasty</a:t>
            </a:r>
            <a:endParaRPr lang="en-US" sz="5400" b="1" u="sng" dirty="0">
              <a:solidFill>
                <a:srgbClr val="FFFF00"/>
              </a:solidFill>
            </a:endParaRPr>
          </a:p>
        </p:txBody>
      </p:sp>
      <p:sp>
        <p:nvSpPr>
          <p:cNvPr id="3" name="Content Placeholder 2"/>
          <p:cNvSpPr>
            <a:spLocks noGrp="1"/>
          </p:cNvSpPr>
          <p:nvPr>
            <p:ph idx="1"/>
          </p:nvPr>
        </p:nvSpPr>
        <p:spPr>
          <a:xfrm>
            <a:off x="233987" y="1408975"/>
            <a:ext cx="7145607" cy="5300918"/>
          </a:xfrm>
        </p:spPr>
        <p:txBody>
          <a:bodyPr>
            <a:normAutofit lnSpcReduction="10000"/>
          </a:bodyPr>
          <a:lstStyle/>
          <a:p>
            <a:r>
              <a:rPr lang="en-US" sz="3200" u="sng" dirty="0" smtClean="0"/>
              <a:t>618- Tangs overthrew the old Sui government</a:t>
            </a:r>
          </a:p>
          <a:p>
            <a:pPr lvl="1"/>
            <a:r>
              <a:rPr lang="en-US" sz="3000" dirty="0" smtClean="0"/>
              <a:t>Founder-</a:t>
            </a:r>
            <a:r>
              <a:rPr lang="en-US" sz="3000" b="1" u="sng" dirty="0" err="1" smtClean="0">
                <a:solidFill>
                  <a:schemeClr val="accent1">
                    <a:lumMod val="75000"/>
                  </a:schemeClr>
                </a:solidFill>
              </a:rPr>
              <a:t>Taizong</a:t>
            </a:r>
            <a:r>
              <a:rPr lang="en-US" sz="3000" dirty="0" smtClean="0">
                <a:solidFill>
                  <a:schemeClr val="accent1">
                    <a:lumMod val="75000"/>
                  </a:schemeClr>
                </a:solidFill>
              </a:rPr>
              <a:t>: </a:t>
            </a:r>
            <a:r>
              <a:rPr lang="en-US" sz="3000" dirty="0" smtClean="0"/>
              <a:t>Greatest ruler</a:t>
            </a:r>
            <a:endParaRPr lang="en-US" sz="3000" b="1" u="sng" dirty="0" smtClean="0">
              <a:solidFill>
                <a:schemeClr val="accent1">
                  <a:lumMod val="75000"/>
                </a:schemeClr>
              </a:solidFill>
            </a:endParaRPr>
          </a:p>
          <a:p>
            <a:r>
              <a:rPr lang="en-US" sz="3200" u="sng" dirty="0" smtClean="0"/>
              <a:t>Known as the </a:t>
            </a:r>
            <a:r>
              <a:rPr lang="en-US" sz="3200" b="1" u="sng" dirty="0" smtClean="0">
                <a:solidFill>
                  <a:schemeClr val="accent1">
                    <a:lumMod val="75000"/>
                  </a:schemeClr>
                </a:solidFill>
              </a:rPr>
              <a:t>Golden Age </a:t>
            </a:r>
            <a:r>
              <a:rPr lang="en-US" sz="3200" u="sng" dirty="0" smtClean="0"/>
              <a:t>of China (a time of great accomplishments and innovations)</a:t>
            </a:r>
          </a:p>
          <a:p>
            <a:r>
              <a:rPr lang="en-US" sz="3200" dirty="0" smtClean="0"/>
              <a:t>The only female ruler of China came from this dynasty- </a:t>
            </a:r>
            <a:r>
              <a:rPr lang="en-US" sz="3200" b="1" dirty="0" smtClean="0">
                <a:solidFill>
                  <a:schemeClr val="accent1"/>
                </a:solidFill>
              </a:rPr>
              <a:t>Empress Wu</a:t>
            </a:r>
          </a:p>
          <a:p>
            <a:pPr marL="0" indent="0">
              <a:buNone/>
            </a:pPr>
            <a:endParaRPr lang="en-US" sz="3200" dirty="0"/>
          </a:p>
        </p:txBody>
      </p:sp>
      <p:pic>
        <p:nvPicPr>
          <p:cNvPr id="4" name="Picture 3"/>
          <p:cNvPicPr>
            <a:picLocks noChangeAspect="1"/>
          </p:cNvPicPr>
          <p:nvPr/>
        </p:nvPicPr>
        <p:blipFill>
          <a:blip r:embed="rId2"/>
          <a:stretch>
            <a:fillRect/>
          </a:stretch>
        </p:blipFill>
        <p:spPr>
          <a:xfrm>
            <a:off x="7804597" y="318080"/>
            <a:ext cx="3933423" cy="6391813"/>
          </a:xfrm>
          <a:prstGeom prst="rect">
            <a:avLst/>
          </a:prstGeom>
        </p:spPr>
      </p:pic>
    </p:spTree>
    <p:extLst>
      <p:ext uri="{BB962C8B-B14F-4D97-AF65-F5344CB8AC3E}">
        <p14:creationId xmlns:p14="http://schemas.microsoft.com/office/powerpoint/2010/main" val="205458750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b="1" u="sng" dirty="0" smtClean="0">
                <a:solidFill>
                  <a:srgbClr val="FFFF00"/>
                </a:solidFill>
              </a:rPr>
              <a:t>The Tang Dynasty Falls….</a:t>
            </a:r>
            <a:endParaRPr lang="en-US" sz="4400" b="1" u="sng" dirty="0">
              <a:solidFill>
                <a:srgbClr val="FFFF00"/>
              </a:solidFill>
            </a:endParaRPr>
          </a:p>
        </p:txBody>
      </p:sp>
      <p:sp>
        <p:nvSpPr>
          <p:cNvPr id="3" name="Content Placeholder 2"/>
          <p:cNvSpPr>
            <a:spLocks noGrp="1"/>
          </p:cNvSpPr>
          <p:nvPr>
            <p:ph idx="1"/>
          </p:nvPr>
        </p:nvSpPr>
        <p:spPr>
          <a:xfrm>
            <a:off x="646111" y="1447611"/>
            <a:ext cx="6733483" cy="5172130"/>
          </a:xfrm>
        </p:spPr>
        <p:txBody>
          <a:bodyPr>
            <a:normAutofit/>
          </a:bodyPr>
          <a:lstStyle/>
          <a:p>
            <a:r>
              <a:rPr lang="en-US" sz="3200" dirty="0" smtClean="0"/>
              <a:t>China falls into a brief period of chaos &amp; disorder</a:t>
            </a:r>
          </a:p>
          <a:p>
            <a:r>
              <a:rPr lang="en-US" sz="3200" dirty="0" smtClean="0"/>
              <a:t>Separate kingdoms competed for power</a:t>
            </a:r>
          </a:p>
          <a:p>
            <a:r>
              <a:rPr lang="en-US" sz="3200" u="sng" dirty="0" smtClean="0"/>
              <a:t>China was so divided that this period is known as the </a:t>
            </a:r>
            <a:r>
              <a:rPr lang="en-US" sz="3200" b="1" u="sng" dirty="0" smtClean="0">
                <a:solidFill>
                  <a:srgbClr val="FFFF00"/>
                </a:solidFill>
              </a:rPr>
              <a:t>Five Dynasties and Ten Kingdoms</a:t>
            </a:r>
          </a:p>
          <a:p>
            <a:r>
              <a:rPr lang="en-US" sz="3200" dirty="0" smtClean="0"/>
              <a:t>Lasted only 53 years</a:t>
            </a:r>
          </a:p>
        </p:txBody>
      </p:sp>
      <p:pic>
        <p:nvPicPr>
          <p:cNvPr id="4" name="Picture 3"/>
          <p:cNvPicPr>
            <a:picLocks noChangeAspect="1"/>
          </p:cNvPicPr>
          <p:nvPr/>
        </p:nvPicPr>
        <p:blipFill>
          <a:blip r:embed="rId2"/>
          <a:stretch>
            <a:fillRect/>
          </a:stretch>
        </p:blipFill>
        <p:spPr>
          <a:xfrm>
            <a:off x="7379594" y="2164723"/>
            <a:ext cx="4476750" cy="3352800"/>
          </a:xfrm>
          <a:prstGeom prst="rect">
            <a:avLst/>
          </a:prstGeom>
        </p:spPr>
      </p:pic>
    </p:spTree>
    <p:extLst>
      <p:ext uri="{BB962C8B-B14F-4D97-AF65-F5344CB8AC3E}">
        <p14:creationId xmlns:p14="http://schemas.microsoft.com/office/powerpoint/2010/main" val="110813607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8229" y="169383"/>
            <a:ext cx="9404723" cy="1170020"/>
          </a:xfrm>
        </p:spPr>
        <p:txBody>
          <a:bodyPr/>
          <a:lstStyle/>
          <a:p>
            <a:r>
              <a:rPr lang="en-US" sz="4800" b="1" u="sng" dirty="0" smtClean="0">
                <a:solidFill>
                  <a:srgbClr val="FFFF00"/>
                </a:solidFill>
              </a:rPr>
              <a:t>The Song Dynasty </a:t>
            </a:r>
            <a:endParaRPr lang="en-US" sz="4800" b="1" u="sng" dirty="0">
              <a:solidFill>
                <a:srgbClr val="FFFF00"/>
              </a:solidFill>
            </a:endParaRPr>
          </a:p>
        </p:txBody>
      </p:sp>
      <p:sp>
        <p:nvSpPr>
          <p:cNvPr id="3" name="Content Placeholder 2"/>
          <p:cNvSpPr>
            <a:spLocks noGrp="1"/>
          </p:cNvSpPr>
          <p:nvPr>
            <p:ph idx="1"/>
          </p:nvPr>
        </p:nvSpPr>
        <p:spPr>
          <a:xfrm>
            <a:off x="208229" y="1061245"/>
            <a:ext cx="7377427" cy="5403950"/>
          </a:xfrm>
        </p:spPr>
        <p:txBody>
          <a:bodyPr>
            <a:normAutofit/>
          </a:bodyPr>
          <a:lstStyle/>
          <a:p>
            <a:r>
              <a:rPr lang="en-US" sz="3200" u="sng" dirty="0" smtClean="0"/>
              <a:t>Took control of China in 960 &amp; was similar to the Tang Dynasty in length (300 years) and in accomplishments</a:t>
            </a:r>
          </a:p>
          <a:p>
            <a:r>
              <a:rPr lang="en-US" sz="3200" u="sng" dirty="0" smtClean="0"/>
              <a:t>Invented paper money to help manage growing wealth</a:t>
            </a:r>
          </a:p>
        </p:txBody>
      </p:sp>
      <p:pic>
        <p:nvPicPr>
          <p:cNvPr id="4" name="Picture 3"/>
          <p:cNvPicPr>
            <a:picLocks noChangeAspect="1"/>
          </p:cNvPicPr>
          <p:nvPr/>
        </p:nvPicPr>
        <p:blipFill>
          <a:blip r:embed="rId2"/>
          <a:stretch>
            <a:fillRect/>
          </a:stretch>
        </p:blipFill>
        <p:spPr>
          <a:xfrm>
            <a:off x="991673" y="4234952"/>
            <a:ext cx="3299922" cy="2474942"/>
          </a:xfrm>
          <a:prstGeom prst="rect">
            <a:avLst/>
          </a:prstGeom>
        </p:spPr>
      </p:pic>
      <p:pic>
        <p:nvPicPr>
          <p:cNvPr id="5" name="Picture 4"/>
          <p:cNvPicPr>
            <a:picLocks noChangeAspect="1"/>
          </p:cNvPicPr>
          <p:nvPr/>
        </p:nvPicPr>
        <p:blipFill>
          <a:blip r:embed="rId3"/>
          <a:stretch>
            <a:fillRect/>
          </a:stretch>
        </p:blipFill>
        <p:spPr>
          <a:xfrm>
            <a:off x="9309421" y="565882"/>
            <a:ext cx="2683760" cy="2010230"/>
          </a:xfrm>
          <a:prstGeom prst="rect">
            <a:avLst/>
          </a:prstGeom>
        </p:spPr>
      </p:pic>
      <p:pic>
        <p:nvPicPr>
          <p:cNvPr id="7" name="Picture 6"/>
          <p:cNvPicPr>
            <a:picLocks noChangeAspect="1"/>
          </p:cNvPicPr>
          <p:nvPr/>
        </p:nvPicPr>
        <p:blipFill>
          <a:blip r:embed="rId4"/>
          <a:stretch>
            <a:fillRect/>
          </a:stretch>
        </p:blipFill>
        <p:spPr>
          <a:xfrm>
            <a:off x="9349168" y="4649610"/>
            <a:ext cx="2644013" cy="1983010"/>
          </a:xfrm>
          <a:prstGeom prst="rect">
            <a:avLst/>
          </a:prstGeom>
        </p:spPr>
      </p:pic>
      <p:pic>
        <p:nvPicPr>
          <p:cNvPr id="8" name="Picture 7"/>
          <p:cNvPicPr>
            <a:picLocks noChangeAspect="1"/>
          </p:cNvPicPr>
          <p:nvPr/>
        </p:nvPicPr>
        <p:blipFill>
          <a:blip r:embed="rId5"/>
          <a:stretch>
            <a:fillRect/>
          </a:stretch>
        </p:blipFill>
        <p:spPr>
          <a:xfrm>
            <a:off x="9309421" y="2576111"/>
            <a:ext cx="2683760" cy="2073499"/>
          </a:xfrm>
          <a:prstGeom prst="rect">
            <a:avLst/>
          </a:prstGeom>
        </p:spPr>
      </p:pic>
      <p:pic>
        <p:nvPicPr>
          <p:cNvPr id="9" name="Picture 8"/>
          <p:cNvPicPr>
            <a:picLocks noChangeAspect="1"/>
          </p:cNvPicPr>
          <p:nvPr/>
        </p:nvPicPr>
        <p:blipFill>
          <a:blip r:embed="rId6"/>
          <a:stretch>
            <a:fillRect/>
          </a:stretch>
        </p:blipFill>
        <p:spPr>
          <a:xfrm>
            <a:off x="5718220" y="3910274"/>
            <a:ext cx="3411400" cy="2554921"/>
          </a:xfrm>
          <a:prstGeom prst="rect">
            <a:avLst/>
          </a:prstGeom>
        </p:spPr>
      </p:pic>
    </p:spTree>
    <p:extLst>
      <p:ext uri="{BB962C8B-B14F-4D97-AF65-F5344CB8AC3E}">
        <p14:creationId xmlns:p14="http://schemas.microsoft.com/office/powerpoint/2010/main" val="29655718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5351" y="195140"/>
            <a:ext cx="9404723" cy="1400530"/>
          </a:xfrm>
        </p:spPr>
        <p:txBody>
          <a:bodyPr/>
          <a:lstStyle/>
          <a:p>
            <a:r>
              <a:rPr lang="en-US" sz="4800" b="1" u="sng" dirty="0" smtClean="0">
                <a:solidFill>
                  <a:srgbClr val="FFFF00"/>
                </a:solidFill>
              </a:rPr>
              <a:t>Tang &amp; Song Achievements </a:t>
            </a:r>
            <a:endParaRPr lang="en-US" sz="4800" b="1" u="sng" dirty="0">
              <a:solidFill>
                <a:srgbClr val="FFFF00"/>
              </a:solidFill>
            </a:endParaRPr>
          </a:p>
        </p:txBody>
      </p:sp>
      <p:sp>
        <p:nvSpPr>
          <p:cNvPr id="3" name="Content Placeholder 2"/>
          <p:cNvSpPr>
            <a:spLocks noGrp="1"/>
          </p:cNvSpPr>
          <p:nvPr>
            <p:ph idx="1"/>
          </p:nvPr>
        </p:nvSpPr>
        <p:spPr>
          <a:xfrm>
            <a:off x="195352" y="1177155"/>
            <a:ext cx="11785973" cy="5680845"/>
          </a:xfrm>
        </p:spPr>
        <p:txBody>
          <a:bodyPr>
            <a:normAutofit/>
          </a:bodyPr>
          <a:lstStyle/>
          <a:p>
            <a:r>
              <a:rPr lang="en-US" sz="3200" b="1" u="sng" dirty="0" smtClean="0">
                <a:solidFill>
                  <a:srgbClr val="FFFF00"/>
                </a:solidFill>
              </a:rPr>
              <a:t>Advances in Agriculture: </a:t>
            </a:r>
          </a:p>
          <a:p>
            <a:pPr lvl="1"/>
            <a:r>
              <a:rPr lang="en-US" sz="3000" dirty="0" smtClean="0"/>
              <a:t>During Song Dynasty: farming </a:t>
            </a:r>
          </a:p>
          <a:p>
            <a:pPr marL="457200" lvl="1" indent="0">
              <a:buNone/>
            </a:pPr>
            <a:r>
              <a:rPr lang="en-US" sz="3000" dirty="0" smtClean="0"/>
              <a:t>reached new heights due to </a:t>
            </a:r>
            <a:r>
              <a:rPr lang="en-US" sz="3000" b="1" u="sng" dirty="0" smtClean="0"/>
              <a:t>new </a:t>
            </a:r>
          </a:p>
          <a:p>
            <a:pPr marL="457200" lvl="1" indent="0">
              <a:buNone/>
            </a:pPr>
            <a:r>
              <a:rPr lang="en-US" sz="3000" b="1" u="sng" dirty="0" smtClean="0"/>
              <a:t>irrigation techniques</a:t>
            </a:r>
            <a:endParaRPr lang="en-US" sz="3000" dirty="0" smtClean="0"/>
          </a:p>
          <a:p>
            <a:pPr lvl="1"/>
            <a:r>
              <a:rPr lang="en-US" sz="3000" b="1" u="sng" dirty="0" smtClean="0"/>
              <a:t>The Dragon Bone device </a:t>
            </a:r>
            <a:r>
              <a:rPr lang="en-US" sz="3000" dirty="0" smtClean="0"/>
              <a:t>allowed</a:t>
            </a:r>
          </a:p>
          <a:p>
            <a:pPr marL="457200" lvl="1" indent="0">
              <a:buNone/>
            </a:pPr>
            <a:r>
              <a:rPr lang="en-US" sz="3000" dirty="0" smtClean="0"/>
              <a:t>one person to do the work of several in digging an underground well</a:t>
            </a:r>
          </a:p>
          <a:p>
            <a:pPr lvl="1"/>
            <a:r>
              <a:rPr lang="en-US" sz="3000" b="1" u="sng" dirty="0" smtClean="0"/>
              <a:t>Was a light weight portable pump that a farmer could scoop up water and pour it into an irrigation canal</a:t>
            </a:r>
            <a:endParaRPr lang="en-US" sz="3000" b="1" u="sng" dirty="0"/>
          </a:p>
        </p:txBody>
      </p:sp>
      <p:pic>
        <p:nvPicPr>
          <p:cNvPr id="4" name="Picture 3"/>
          <p:cNvPicPr>
            <a:picLocks noChangeAspect="1"/>
          </p:cNvPicPr>
          <p:nvPr/>
        </p:nvPicPr>
        <p:blipFill>
          <a:blip r:embed="rId2"/>
          <a:stretch>
            <a:fillRect/>
          </a:stretch>
        </p:blipFill>
        <p:spPr>
          <a:xfrm>
            <a:off x="7437736" y="1021067"/>
            <a:ext cx="4646619" cy="3113235"/>
          </a:xfrm>
          <a:prstGeom prst="rect">
            <a:avLst/>
          </a:prstGeom>
        </p:spPr>
      </p:pic>
    </p:spTree>
    <p:extLst>
      <p:ext uri="{BB962C8B-B14F-4D97-AF65-F5344CB8AC3E}">
        <p14:creationId xmlns:p14="http://schemas.microsoft.com/office/powerpoint/2010/main" val="101751544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3306" y="220898"/>
            <a:ext cx="9404723" cy="1400530"/>
          </a:xfrm>
        </p:spPr>
        <p:txBody>
          <a:bodyPr/>
          <a:lstStyle/>
          <a:p>
            <a:r>
              <a:rPr lang="en-US" sz="4400" b="1" u="sng" dirty="0">
                <a:solidFill>
                  <a:srgbClr val="FFFF00"/>
                </a:solidFill>
              </a:rPr>
              <a:t>Tang &amp; Song Achievements </a:t>
            </a:r>
            <a:endParaRPr lang="en-US" dirty="0"/>
          </a:p>
        </p:txBody>
      </p:sp>
      <p:sp>
        <p:nvSpPr>
          <p:cNvPr id="3" name="Content Placeholder 2"/>
          <p:cNvSpPr>
            <a:spLocks noGrp="1"/>
          </p:cNvSpPr>
          <p:nvPr>
            <p:ph idx="1"/>
          </p:nvPr>
        </p:nvSpPr>
        <p:spPr>
          <a:xfrm>
            <a:off x="0" y="1035487"/>
            <a:ext cx="8946541" cy="5468344"/>
          </a:xfrm>
        </p:spPr>
        <p:txBody>
          <a:bodyPr>
            <a:normAutofit fontScale="92500" lnSpcReduction="10000"/>
          </a:bodyPr>
          <a:lstStyle/>
          <a:p>
            <a:r>
              <a:rPr lang="en-US" sz="3200" b="1" u="sng" dirty="0">
                <a:solidFill>
                  <a:srgbClr val="FFFF00"/>
                </a:solidFill>
              </a:rPr>
              <a:t>Advances in Agriculture: </a:t>
            </a:r>
          </a:p>
          <a:p>
            <a:pPr lvl="1"/>
            <a:r>
              <a:rPr lang="en-US" sz="3200" dirty="0" smtClean="0"/>
              <a:t>Under Song Dynasty farmers </a:t>
            </a:r>
            <a:r>
              <a:rPr lang="en-US" sz="3200" u="sng" dirty="0" smtClean="0"/>
              <a:t>cultivated the wild lands around the Chang Jiang River</a:t>
            </a:r>
          </a:p>
          <a:p>
            <a:pPr lvl="1"/>
            <a:r>
              <a:rPr lang="en-US" sz="3200" u="sng" dirty="0" smtClean="0"/>
              <a:t>Discovered a new fast-ripening rice</a:t>
            </a:r>
            <a:r>
              <a:rPr lang="en-US" sz="3200" dirty="0" smtClean="0"/>
              <a:t>; allowing several crops a season to grow</a:t>
            </a:r>
          </a:p>
          <a:p>
            <a:pPr lvl="1"/>
            <a:r>
              <a:rPr lang="en-US" sz="3200" dirty="0" smtClean="0"/>
              <a:t>Learned to grow cotton</a:t>
            </a:r>
          </a:p>
          <a:p>
            <a:pPr lvl="1"/>
            <a:r>
              <a:rPr lang="en-US" sz="3200" dirty="0" smtClean="0"/>
              <a:t>Tea production increased</a:t>
            </a:r>
          </a:p>
          <a:p>
            <a:pPr lvl="1"/>
            <a:r>
              <a:rPr lang="en-US" sz="3200" u="sng" dirty="0" smtClean="0"/>
              <a:t>Agricultural </a:t>
            </a:r>
            <a:r>
              <a:rPr lang="en-US" sz="3200" b="1" u="sng" dirty="0" smtClean="0">
                <a:solidFill>
                  <a:srgbClr val="C00000"/>
                </a:solidFill>
              </a:rPr>
              <a:t>surpluses</a:t>
            </a:r>
            <a:r>
              <a:rPr lang="en-US" sz="3200" u="sng" dirty="0" smtClean="0"/>
              <a:t> helped pay taxes </a:t>
            </a:r>
          </a:p>
          <a:p>
            <a:pPr marL="457200" lvl="1" indent="0">
              <a:buNone/>
            </a:pPr>
            <a:r>
              <a:rPr lang="en-US" sz="3200" u="sng" dirty="0" smtClean="0"/>
              <a:t>to the government, merchants trade crops, and there was plenty of food for all Chinese-resulting in a population increase</a:t>
            </a:r>
            <a:endParaRPr lang="en-US" sz="3200" u="sng" dirty="0"/>
          </a:p>
        </p:txBody>
      </p:sp>
      <p:pic>
        <p:nvPicPr>
          <p:cNvPr id="6" name="Picture 5"/>
          <p:cNvPicPr>
            <a:picLocks noChangeAspect="1"/>
          </p:cNvPicPr>
          <p:nvPr/>
        </p:nvPicPr>
        <p:blipFill>
          <a:blip r:embed="rId2"/>
          <a:stretch>
            <a:fillRect/>
          </a:stretch>
        </p:blipFill>
        <p:spPr>
          <a:xfrm>
            <a:off x="8408698" y="2436017"/>
            <a:ext cx="3567108" cy="2670235"/>
          </a:xfrm>
          <a:prstGeom prst="rect">
            <a:avLst/>
          </a:prstGeom>
        </p:spPr>
      </p:pic>
    </p:spTree>
    <p:extLst>
      <p:ext uri="{BB962C8B-B14F-4D97-AF65-F5344CB8AC3E}">
        <p14:creationId xmlns:p14="http://schemas.microsoft.com/office/powerpoint/2010/main" val="106756243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0956" y="182261"/>
            <a:ext cx="9404723" cy="1400530"/>
          </a:xfrm>
        </p:spPr>
        <p:txBody>
          <a:bodyPr/>
          <a:lstStyle/>
          <a:p>
            <a:r>
              <a:rPr lang="en-US" sz="4400" b="1" u="sng" dirty="0">
                <a:solidFill>
                  <a:srgbClr val="FFFF00"/>
                </a:solidFill>
              </a:rPr>
              <a:t>Tang &amp; Song Achievements </a:t>
            </a:r>
            <a:endParaRPr lang="en-US" dirty="0"/>
          </a:p>
        </p:txBody>
      </p:sp>
      <p:sp>
        <p:nvSpPr>
          <p:cNvPr id="3" name="Content Placeholder 2"/>
          <p:cNvSpPr>
            <a:spLocks noGrp="1"/>
          </p:cNvSpPr>
          <p:nvPr>
            <p:ph idx="1"/>
          </p:nvPr>
        </p:nvSpPr>
        <p:spPr>
          <a:xfrm>
            <a:off x="130956" y="1228670"/>
            <a:ext cx="7789551" cy="5300919"/>
          </a:xfrm>
        </p:spPr>
        <p:txBody>
          <a:bodyPr>
            <a:normAutofit/>
          </a:bodyPr>
          <a:lstStyle/>
          <a:p>
            <a:r>
              <a:rPr lang="en-US" sz="3200" b="1" u="sng" dirty="0" smtClean="0">
                <a:solidFill>
                  <a:srgbClr val="FFFF00"/>
                </a:solidFill>
              </a:rPr>
              <a:t>Artists &amp; Poets:</a:t>
            </a:r>
          </a:p>
          <a:p>
            <a:pPr lvl="1"/>
            <a:r>
              <a:rPr lang="en-US" sz="3000" dirty="0" smtClean="0"/>
              <a:t>Tang Dynasty- murals celebrated Buddhism and nature</a:t>
            </a:r>
          </a:p>
          <a:p>
            <a:pPr lvl="1"/>
            <a:r>
              <a:rPr lang="en-US" sz="3000" dirty="0" smtClean="0"/>
              <a:t>Poetry describe the beauty in life and human emotion</a:t>
            </a:r>
          </a:p>
          <a:p>
            <a:pPr lvl="1"/>
            <a:r>
              <a:rPr lang="en-US" sz="3000" dirty="0" smtClean="0"/>
              <a:t>Artists made clay figurine such as horses that showed their strength</a:t>
            </a:r>
          </a:p>
          <a:p>
            <a:pPr lvl="1"/>
            <a:r>
              <a:rPr lang="en-US" sz="3000" b="1" u="sng" dirty="0" smtClean="0">
                <a:solidFill>
                  <a:schemeClr val="accent1"/>
                </a:solidFill>
              </a:rPr>
              <a:t>Porcelain </a:t>
            </a:r>
            <a:r>
              <a:rPr lang="en-US" sz="3000" dirty="0" smtClean="0"/>
              <a:t>items were made of pale-green glaze called celadon</a:t>
            </a:r>
            <a:endParaRPr lang="en-US" sz="3000" b="1" u="sng" dirty="0">
              <a:solidFill>
                <a:schemeClr val="accent1"/>
              </a:solidFill>
            </a:endParaRPr>
          </a:p>
        </p:txBody>
      </p:sp>
      <p:pic>
        <p:nvPicPr>
          <p:cNvPr id="4" name="Picture 3"/>
          <p:cNvPicPr>
            <a:picLocks noChangeAspect="1"/>
          </p:cNvPicPr>
          <p:nvPr/>
        </p:nvPicPr>
        <p:blipFill>
          <a:blip r:embed="rId2"/>
          <a:stretch>
            <a:fillRect/>
          </a:stretch>
        </p:blipFill>
        <p:spPr>
          <a:xfrm>
            <a:off x="7920507" y="565471"/>
            <a:ext cx="3518616" cy="2897684"/>
          </a:xfrm>
          <a:prstGeom prst="rect">
            <a:avLst/>
          </a:prstGeom>
        </p:spPr>
      </p:pic>
      <p:pic>
        <p:nvPicPr>
          <p:cNvPr id="5" name="Picture 4"/>
          <p:cNvPicPr>
            <a:picLocks noChangeAspect="1"/>
          </p:cNvPicPr>
          <p:nvPr/>
        </p:nvPicPr>
        <p:blipFill>
          <a:blip r:embed="rId3"/>
          <a:stretch>
            <a:fillRect/>
          </a:stretch>
        </p:blipFill>
        <p:spPr>
          <a:xfrm>
            <a:off x="7933386" y="3879129"/>
            <a:ext cx="3505737" cy="2757846"/>
          </a:xfrm>
          <a:prstGeom prst="rect">
            <a:avLst/>
          </a:prstGeom>
        </p:spPr>
      </p:pic>
    </p:spTree>
    <p:extLst>
      <p:ext uri="{BB962C8B-B14F-4D97-AF65-F5344CB8AC3E}">
        <p14:creationId xmlns:p14="http://schemas.microsoft.com/office/powerpoint/2010/main" val="336938713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319" y="169383"/>
            <a:ext cx="9404723" cy="1400530"/>
          </a:xfrm>
        </p:spPr>
        <p:txBody>
          <a:bodyPr/>
          <a:lstStyle/>
          <a:p>
            <a:r>
              <a:rPr lang="en-US" sz="4000" b="1" u="sng" dirty="0">
                <a:solidFill>
                  <a:srgbClr val="FFFF00"/>
                </a:solidFill>
              </a:rPr>
              <a:t>“The Four Great Inventions of China”</a:t>
            </a:r>
            <a:endParaRPr lang="en-US" dirty="0"/>
          </a:p>
        </p:txBody>
      </p:sp>
      <p:sp>
        <p:nvSpPr>
          <p:cNvPr id="3" name="Content Placeholder 2"/>
          <p:cNvSpPr>
            <a:spLocks noGrp="1"/>
          </p:cNvSpPr>
          <p:nvPr>
            <p:ph idx="1"/>
          </p:nvPr>
        </p:nvSpPr>
        <p:spPr>
          <a:xfrm>
            <a:off x="201792" y="1138518"/>
            <a:ext cx="5915674" cy="4195481"/>
          </a:xfrm>
        </p:spPr>
        <p:txBody>
          <a:bodyPr/>
          <a:lstStyle/>
          <a:p>
            <a:r>
              <a:rPr lang="en-US" sz="3200" b="1" u="sng" dirty="0" smtClean="0">
                <a:solidFill>
                  <a:srgbClr val="FF0000"/>
                </a:solidFill>
              </a:rPr>
              <a:t>1. Paper</a:t>
            </a:r>
            <a:r>
              <a:rPr lang="en-US" sz="3200" b="1" u="sng" dirty="0" smtClean="0"/>
              <a:t> </a:t>
            </a:r>
            <a:r>
              <a:rPr lang="en-US" sz="3200" u="sng" dirty="0"/>
              <a:t>was invented in 105 during the Han Dynasty </a:t>
            </a:r>
          </a:p>
          <a:p>
            <a:endParaRPr lang="en-US" dirty="0"/>
          </a:p>
        </p:txBody>
      </p:sp>
      <p:pic>
        <p:nvPicPr>
          <p:cNvPr id="4" name="Picture 3"/>
          <p:cNvPicPr>
            <a:picLocks noChangeAspect="1"/>
          </p:cNvPicPr>
          <p:nvPr/>
        </p:nvPicPr>
        <p:blipFill>
          <a:blip r:embed="rId2"/>
          <a:stretch>
            <a:fillRect/>
          </a:stretch>
        </p:blipFill>
        <p:spPr>
          <a:xfrm>
            <a:off x="6334480" y="1028263"/>
            <a:ext cx="5224933" cy="5761116"/>
          </a:xfrm>
          <a:prstGeom prst="rect">
            <a:avLst/>
          </a:prstGeom>
        </p:spPr>
      </p:pic>
      <p:pic>
        <p:nvPicPr>
          <p:cNvPr id="5" name="Picture 4"/>
          <p:cNvPicPr>
            <a:picLocks noChangeAspect="1"/>
          </p:cNvPicPr>
          <p:nvPr/>
        </p:nvPicPr>
        <p:blipFill>
          <a:blip r:embed="rId3"/>
          <a:stretch>
            <a:fillRect/>
          </a:stretch>
        </p:blipFill>
        <p:spPr>
          <a:xfrm>
            <a:off x="778379" y="2552680"/>
            <a:ext cx="4762500" cy="3286125"/>
          </a:xfrm>
          <a:prstGeom prst="rect">
            <a:avLst/>
          </a:prstGeom>
        </p:spPr>
      </p:pic>
    </p:spTree>
    <p:extLst>
      <p:ext uri="{BB962C8B-B14F-4D97-AF65-F5344CB8AC3E}">
        <p14:creationId xmlns:p14="http://schemas.microsoft.com/office/powerpoint/2010/main" val="234127669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6714" y="102179"/>
            <a:ext cx="9404723" cy="1400530"/>
          </a:xfrm>
        </p:spPr>
        <p:txBody>
          <a:bodyPr/>
          <a:lstStyle/>
          <a:p>
            <a:r>
              <a:rPr lang="en-US" sz="4000" b="1" u="sng" dirty="0">
                <a:solidFill>
                  <a:srgbClr val="FFFF00"/>
                </a:solidFill>
              </a:rPr>
              <a:t>“The Four Great Inventions of China”</a:t>
            </a:r>
            <a:endParaRPr lang="en-US" dirty="0"/>
          </a:p>
        </p:txBody>
      </p:sp>
      <p:sp>
        <p:nvSpPr>
          <p:cNvPr id="3" name="Content Placeholder 2"/>
          <p:cNvSpPr>
            <a:spLocks noGrp="1"/>
          </p:cNvSpPr>
          <p:nvPr>
            <p:ph idx="1"/>
          </p:nvPr>
        </p:nvSpPr>
        <p:spPr>
          <a:xfrm>
            <a:off x="385805" y="1013131"/>
            <a:ext cx="3091492" cy="5503579"/>
          </a:xfrm>
        </p:spPr>
        <p:txBody>
          <a:bodyPr/>
          <a:lstStyle/>
          <a:p>
            <a:pPr marL="342900" lvl="1" indent="-342900"/>
            <a:r>
              <a:rPr lang="en-US" sz="3200" u="sng" dirty="0" smtClean="0"/>
              <a:t>2. Tang </a:t>
            </a:r>
            <a:r>
              <a:rPr lang="en-US" sz="3200" u="sng" dirty="0"/>
              <a:t>Dynasty invented the </a:t>
            </a:r>
            <a:r>
              <a:rPr lang="en-US" sz="3200" b="1" u="sng" dirty="0">
                <a:solidFill>
                  <a:srgbClr val="FF0000"/>
                </a:solidFill>
              </a:rPr>
              <a:t>woodblock printing</a:t>
            </a:r>
          </a:p>
          <a:p>
            <a:endParaRPr lang="en-US" dirty="0"/>
          </a:p>
        </p:txBody>
      </p:sp>
      <p:pic>
        <p:nvPicPr>
          <p:cNvPr id="4" name="Picture 3"/>
          <p:cNvPicPr>
            <a:picLocks noChangeAspect="1"/>
          </p:cNvPicPr>
          <p:nvPr/>
        </p:nvPicPr>
        <p:blipFill>
          <a:blip r:embed="rId2"/>
          <a:stretch>
            <a:fillRect/>
          </a:stretch>
        </p:blipFill>
        <p:spPr>
          <a:xfrm>
            <a:off x="4031087" y="952500"/>
            <a:ext cx="7991744" cy="5669201"/>
          </a:xfrm>
          <a:prstGeom prst="rect">
            <a:avLst/>
          </a:prstGeom>
        </p:spPr>
      </p:pic>
    </p:spTree>
    <p:extLst>
      <p:ext uri="{BB962C8B-B14F-4D97-AF65-F5344CB8AC3E}">
        <p14:creationId xmlns:p14="http://schemas.microsoft.com/office/powerpoint/2010/main" val="94218226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8539" y="169382"/>
            <a:ext cx="10816086" cy="1400530"/>
          </a:xfrm>
        </p:spPr>
        <p:txBody>
          <a:bodyPr/>
          <a:lstStyle/>
          <a:p>
            <a:r>
              <a:rPr lang="en-US" sz="4400" b="1" u="sng" dirty="0">
                <a:solidFill>
                  <a:srgbClr val="FFFF00"/>
                </a:solidFill>
              </a:rPr>
              <a:t>“The Four Great Inventions of China”</a:t>
            </a:r>
            <a:endParaRPr lang="en-US" dirty="0"/>
          </a:p>
        </p:txBody>
      </p:sp>
      <p:sp>
        <p:nvSpPr>
          <p:cNvPr id="3" name="Content Placeholder 2"/>
          <p:cNvSpPr>
            <a:spLocks noGrp="1"/>
          </p:cNvSpPr>
          <p:nvPr>
            <p:ph idx="1"/>
          </p:nvPr>
        </p:nvSpPr>
        <p:spPr>
          <a:xfrm>
            <a:off x="279065" y="1138518"/>
            <a:ext cx="5567944" cy="4195481"/>
          </a:xfrm>
        </p:spPr>
        <p:txBody>
          <a:bodyPr/>
          <a:lstStyle/>
          <a:p>
            <a:r>
              <a:rPr lang="en-US" sz="3600" u="sng" dirty="0" smtClean="0"/>
              <a:t>3. </a:t>
            </a:r>
            <a:r>
              <a:rPr lang="en-US" sz="3600" dirty="0" smtClean="0"/>
              <a:t>Tang </a:t>
            </a:r>
            <a:r>
              <a:rPr lang="en-US" sz="3600" dirty="0"/>
              <a:t>Dynasty invented </a:t>
            </a:r>
            <a:r>
              <a:rPr lang="en-US" sz="3600" b="1" u="sng" dirty="0">
                <a:solidFill>
                  <a:srgbClr val="FF0000"/>
                </a:solidFill>
              </a:rPr>
              <a:t>gunpowder</a:t>
            </a:r>
            <a:r>
              <a:rPr lang="en-US" sz="3600" u="sng" dirty="0"/>
              <a:t>; </a:t>
            </a:r>
            <a:r>
              <a:rPr lang="en-US" sz="3600" dirty="0"/>
              <a:t>originally used only in fireworks, then small box bombs- </a:t>
            </a:r>
            <a:r>
              <a:rPr lang="en-US" sz="3600" u="sng" dirty="0"/>
              <a:t>drastically altered how wars were fought</a:t>
            </a:r>
          </a:p>
          <a:p>
            <a:endParaRPr lang="en-US" dirty="0"/>
          </a:p>
        </p:txBody>
      </p:sp>
      <p:pic>
        <p:nvPicPr>
          <p:cNvPr id="4" name="Picture 3"/>
          <p:cNvPicPr>
            <a:picLocks noChangeAspect="1"/>
          </p:cNvPicPr>
          <p:nvPr/>
        </p:nvPicPr>
        <p:blipFill>
          <a:blip r:embed="rId2"/>
          <a:stretch>
            <a:fillRect/>
          </a:stretch>
        </p:blipFill>
        <p:spPr>
          <a:xfrm>
            <a:off x="3673820" y="4840636"/>
            <a:ext cx="1775621" cy="1775621"/>
          </a:xfrm>
          <a:prstGeom prst="rect">
            <a:avLst/>
          </a:prstGeom>
        </p:spPr>
      </p:pic>
      <p:pic>
        <p:nvPicPr>
          <p:cNvPr id="5" name="Picture 4"/>
          <p:cNvPicPr>
            <a:picLocks noChangeAspect="1"/>
          </p:cNvPicPr>
          <p:nvPr/>
        </p:nvPicPr>
        <p:blipFill>
          <a:blip r:embed="rId3"/>
          <a:stretch>
            <a:fillRect/>
          </a:stretch>
        </p:blipFill>
        <p:spPr>
          <a:xfrm>
            <a:off x="7985336" y="4840636"/>
            <a:ext cx="2102369" cy="1868967"/>
          </a:xfrm>
          <a:prstGeom prst="rect">
            <a:avLst/>
          </a:prstGeom>
        </p:spPr>
      </p:pic>
      <p:pic>
        <p:nvPicPr>
          <p:cNvPr id="6" name="Picture 5"/>
          <p:cNvPicPr>
            <a:picLocks noChangeAspect="1"/>
          </p:cNvPicPr>
          <p:nvPr/>
        </p:nvPicPr>
        <p:blipFill>
          <a:blip r:embed="rId4"/>
          <a:stretch>
            <a:fillRect/>
          </a:stretch>
        </p:blipFill>
        <p:spPr>
          <a:xfrm>
            <a:off x="5847009" y="1261026"/>
            <a:ext cx="5994975" cy="3457102"/>
          </a:xfrm>
          <a:prstGeom prst="rect">
            <a:avLst/>
          </a:prstGeom>
        </p:spPr>
      </p:pic>
    </p:spTree>
    <p:extLst>
      <p:ext uri="{BB962C8B-B14F-4D97-AF65-F5344CB8AC3E}">
        <p14:creationId xmlns:p14="http://schemas.microsoft.com/office/powerpoint/2010/main" val="233618125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6519" y="465597"/>
            <a:ext cx="11068266" cy="6128386"/>
          </a:xfrm>
        </p:spPr>
        <p:txBody>
          <a:bodyPr/>
          <a:lstStyle/>
          <a:p>
            <a:r>
              <a:rPr lang="en-US" sz="13800" dirty="0" smtClean="0"/>
              <a:t>     Review</a:t>
            </a:r>
            <a:r>
              <a:rPr lang="en-US" sz="4400" dirty="0" smtClean="0"/>
              <a:t/>
            </a:r>
            <a:br>
              <a:rPr lang="en-US" sz="4400" dirty="0" smtClean="0"/>
            </a:br>
            <a:r>
              <a:rPr lang="en-US" sz="4400" dirty="0" smtClean="0"/>
              <a:t/>
            </a:r>
            <a:br>
              <a:rPr lang="en-US" sz="4400" dirty="0" smtClean="0"/>
            </a:br>
            <a:r>
              <a:rPr lang="en-US" sz="4400" dirty="0" smtClean="0"/>
              <a:t>-Dynastic Cycle</a:t>
            </a:r>
            <a:br>
              <a:rPr lang="en-US" sz="4400" dirty="0" smtClean="0"/>
            </a:br>
            <a:r>
              <a:rPr lang="en-US" sz="4400" dirty="0" smtClean="0"/>
              <a:t>-Mandate of Heaven</a:t>
            </a:r>
            <a:endParaRPr lang="en-US" sz="13800" dirty="0"/>
          </a:p>
        </p:txBody>
      </p:sp>
      <mc:AlternateContent xmlns:mc="http://schemas.openxmlformats.org/markup-compatibility/2006" xmlns:p14="http://schemas.microsoft.com/office/powerpoint/2010/main">
        <mc:Choice Requires="p14">
          <p:contentPart p14:bwMode="auto" r:id="rId2">
            <p14:nvContentPartPr>
              <p14:cNvPr id="4" name="Ink 3"/>
              <p14:cNvContentPartPr/>
              <p14:nvPr/>
            </p14:nvContentPartPr>
            <p14:xfrm>
              <a:off x="2279540" y="1287974"/>
              <a:ext cx="360" cy="360"/>
            </p14:xfrm>
          </p:contentPart>
        </mc:Choice>
        <mc:Fallback xmlns="">
          <p:pic>
            <p:nvPicPr>
              <p:cNvPr id="4" name="Ink 3"/>
              <p:cNvPicPr/>
              <p:nvPr/>
            </p:nvPicPr>
            <p:blipFill>
              <a:blip r:embed="rId3"/>
              <a:stretch>
                <a:fillRect/>
              </a:stretch>
            </p:blipFill>
            <p:spPr>
              <a:xfrm>
                <a:off x="2267660" y="1276094"/>
                <a:ext cx="24120" cy="24120"/>
              </a:xfrm>
              <a:prstGeom prst="rect">
                <a:avLst/>
              </a:prstGeom>
            </p:spPr>
          </p:pic>
        </mc:Fallback>
      </mc:AlternateContent>
    </p:spTree>
    <p:extLst>
      <p:ext uri="{BB962C8B-B14F-4D97-AF65-F5344CB8AC3E}">
        <p14:creationId xmlns:p14="http://schemas.microsoft.com/office/powerpoint/2010/main" val="403825955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319" y="130747"/>
            <a:ext cx="10700177" cy="1400530"/>
          </a:xfrm>
        </p:spPr>
        <p:txBody>
          <a:bodyPr/>
          <a:lstStyle/>
          <a:p>
            <a:r>
              <a:rPr lang="en-US" sz="4400" b="1" u="sng" dirty="0" smtClean="0">
                <a:solidFill>
                  <a:srgbClr val="FFFF00"/>
                </a:solidFill>
              </a:rPr>
              <a:t>“The Four Great Inventions of China”</a:t>
            </a:r>
            <a:endParaRPr lang="en-US" dirty="0"/>
          </a:p>
        </p:txBody>
      </p:sp>
      <p:sp>
        <p:nvSpPr>
          <p:cNvPr id="3" name="Content Placeholder 2"/>
          <p:cNvSpPr>
            <a:spLocks noGrp="1"/>
          </p:cNvSpPr>
          <p:nvPr>
            <p:ph idx="1"/>
          </p:nvPr>
        </p:nvSpPr>
        <p:spPr>
          <a:xfrm>
            <a:off x="399246" y="1074123"/>
            <a:ext cx="10030534" cy="5558497"/>
          </a:xfrm>
        </p:spPr>
        <p:txBody>
          <a:bodyPr>
            <a:normAutofit/>
          </a:bodyPr>
          <a:lstStyle/>
          <a:p>
            <a:r>
              <a:rPr lang="en-US" sz="3200" u="sng" dirty="0" smtClean="0"/>
              <a:t>4. </a:t>
            </a:r>
            <a:r>
              <a:rPr lang="en-US" sz="3200" dirty="0" smtClean="0"/>
              <a:t>Tang Dynasty invented </a:t>
            </a:r>
            <a:r>
              <a:rPr lang="en-US" sz="3200" b="1" u="sng" dirty="0" smtClean="0">
                <a:solidFill>
                  <a:srgbClr val="FF0000"/>
                </a:solidFill>
              </a:rPr>
              <a:t>magnetic compass</a:t>
            </a:r>
            <a:r>
              <a:rPr lang="en-US" sz="3200" u="sng" dirty="0" smtClean="0"/>
              <a:t>- used to navigate vast distances over land and sea (</a:t>
            </a:r>
            <a:r>
              <a:rPr lang="en-US" sz="3200" dirty="0" smtClean="0"/>
              <a:t>an improvement of the earlier sundial/compass</a:t>
            </a:r>
            <a:r>
              <a:rPr lang="en-US" sz="3200" u="sng" dirty="0" smtClean="0"/>
              <a:t>)</a:t>
            </a:r>
            <a:endParaRPr lang="en-US" sz="3200" u="sng" dirty="0">
              <a:solidFill>
                <a:srgbClr val="FF0000"/>
              </a:solidFill>
            </a:endParaRPr>
          </a:p>
        </p:txBody>
      </p:sp>
      <p:pic>
        <p:nvPicPr>
          <p:cNvPr id="4" name="Picture 3"/>
          <p:cNvPicPr>
            <a:picLocks noChangeAspect="1"/>
          </p:cNvPicPr>
          <p:nvPr/>
        </p:nvPicPr>
        <p:blipFill>
          <a:blip r:embed="rId2"/>
          <a:stretch>
            <a:fillRect/>
          </a:stretch>
        </p:blipFill>
        <p:spPr>
          <a:xfrm>
            <a:off x="1073539" y="3550032"/>
            <a:ext cx="4368868" cy="2559014"/>
          </a:xfrm>
          <a:prstGeom prst="rect">
            <a:avLst/>
          </a:prstGeom>
        </p:spPr>
      </p:pic>
      <p:pic>
        <p:nvPicPr>
          <p:cNvPr id="6" name="Picture 5"/>
          <p:cNvPicPr>
            <a:picLocks noChangeAspect="1"/>
          </p:cNvPicPr>
          <p:nvPr/>
        </p:nvPicPr>
        <p:blipFill>
          <a:blip r:embed="rId3"/>
          <a:stretch>
            <a:fillRect/>
          </a:stretch>
        </p:blipFill>
        <p:spPr>
          <a:xfrm>
            <a:off x="6743365" y="3550032"/>
            <a:ext cx="4594076" cy="2559014"/>
          </a:xfrm>
          <a:prstGeom prst="rect">
            <a:avLst/>
          </a:prstGeom>
        </p:spPr>
      </p:pic>
    </p:spTree>
    <p:extLst>
      <p:ext uri="{BB962C8B-B14F-4D97-AF65-F5344CB8AC3E}">
        <p14:creationId xmlns:p14="http://schemas.microsoft.com/office/powerpoint/2010/main" val="281285695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7018" y="272414"/>
            <a:ext cx="9404723" cy="1400530"/>
          </a:xfrm>
        </p:spPr>
        <p:txBody>
          <a:bodyPr/>
          <a:lstStyle/>
          <a:p>
            <a:r>
              <a:rPr lang="en-US" sz="4800" b="1" u="sng" dirty="0" smtClean="0">
                <a:solidFill>
                  <a:srgbClr val="FFFF00"/>
                </a:solidFill>
              </a:rPr>
              <a:t>Quick Recap</a:t>
            </a:r>
            <a:endParaRPr lang="en-US" sz="4800" b="1" u="sng" dirty="0">
              <a:solidFill>
                <a:srgbClr val="FFFF00"/>
              </a:solidFill>
            </a:endParaRPr>
          </a:p>
        </p:txBody>
      </p:sp>
      <p:sp>
        <p:nvSpPr>
          <p:cNvPr id="3" name="Content Placeholder 2"/>
          <p:cNvSpPr>
            <a:spLocks noGrp="1"/>
          </p:cNvSpPr>
          <p:nvPr>
            <p:ph idx="1"/>
          </p:nvPr>
        </p:nvSpPr>
        <p:spPr>
          <a:xfrm>
            <a:off x="459369" y="1094704"/>
            <a:ext cx="11221769" cy="5550795"/>
          </a:xfrm>
        </p:spPr>
        <p:txBody>
          <a:bodyPr>
            <a:normAutofit/>
          </a:bodyPr>
          <a:lstStyle/>
          <a:p>
            <a:pPr marL="514350" indent="-514350">
              <a:buAutoNum type="arabicPeriod"/>
            </a:pPr>
            <a:r>
              <a:rPr lang="en-US" sz="4000" dirty="0" smtClean="0"/>
              <a:t>What advancements in farming occurred during the Song dynasty?</a:t>
            </a:r>
          </a:p>
          <a:p>
            <a:pPr marL="514350" indent="-514350">
              <a:buAutoNum type="arabicPeriod"/>
            </a:pPr>
            <a:r>
              <a:rPr lang="en-US" sz="4000" dirty="0" smtClean="0"/>
              <a:t>What was the effect on Chinese population due to these advancements</a:t>
            </a:r>
          </a:p>
          <a:p>
            <a:pPr marL="514350" indent="-514350">
              <a:buAutoNum type="arabicPeriod"/>
            </a:pPr>
            <a:r>
              <a:rPr lang="en-US" sz="4000" dirty="0" smtClean="0"/>
              <a:t>How could the invention of woodblock printing effect society?</a:t>
            </a:r>
          </a:p>
          <a:p>
            <a:pPr marL="514350" indent="-514350">
              <a:buAutoNum type="arabicPeriod"/>
            </a:pPr>
            <a:r>
              <a:rPr lang="en-US" sz="4000" dirty="0" smtClean="0"/>
              <a:t>How do you think the magnetic compass effected Chinese trade?</a:t>
            </a:r>
          </a:p>
          <a:p>
            <a:pPr marL="514350" indent="-514350">
              <a:buAutoNum type="arabicPeriod"/>
            </a:pPr>
            <a:endParaRPr lang="en-US" sz="3200" dirty="0"/>
          </a:p>
        </p:txBody>
      </p:sp>
    </p:spTree>
    <p:extLst>
      <p:ext uri="{BB962C8B-B14F-4D97-AF65-F5344CB8AC3E}">
        <p14:creationId xmlns:p14="http://schemas.microsoft.com/office/powerpoint/2010/main" val="408354611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64695" y="235714"/>
            <a:ext cx="9468851" cy="6443737"/>
          </a:xfrm>
          <a:prstGeom prst="rect">
            <a:avLst/>
          </a:prstGeom>
        </p:spPr>
      </p:pic>
    </p:spTree>
    <p:extLst>
      <p:ext uri="{BB962C8B-B14F-4D97-AF65-F5344CB8AC3E}">
        <p14:creationId xmlns:p14="http://schemas.microsoft.com/office/powerpoint/2010/main" val="249801629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6366" y="685800"/>
            <a:ext cx="11320530" cy="5654040"/>
          </a:xfrm>
        </p:spPr>
        <p:txBody>
          <a:bodyPr>
            <a:normAutofit/>
          </a:bodyPr>
          <a:lstStyle/>
          <a:p>
            <a:pPr lvl="6"/>
            <a:r>
              <a:rPr lang="en-US" sz="2400" b="1" u="sng" dirty="0" smtClean="0">
                <a:solidFill>
                  <a:schemeClr val="bg1"/>
                </a:solidFill>
              </a:rPr>
              <a:t>ANSWER TO DO NOW</a:t>
            </a:r>
            <a:endParaRPr lang="en-US" sz="2400" b="1" u="sng" dirty="0">
              <a:solidFill>
                <a:schemeClr val="bg1"/>
              </a:solidFill>
            </a:endParaRPr>
          </a:p>
          <a:p>
            <a:r>
              <a:rPr lang="en-US" sz="3000" dirty="0" smtClean="0">
                <a:solidFill>
                  <a:schemeClr val="bg1"/>
                </a:solidFill>
              </a:rPr>
              <a:t>Dynastic Cycle: Is the order that the rule of a dynasty followed.</a:t>
            </a:r>
          </a:p>
          <a:p>
            <a:r>
              <a:rPr lang="en-US" sz="3000" dirty="0" smtClean="0">
                <a:solidFill>
                  <a:schemeClr val="bg1"/>
                </a:solidFill>
              </a:rPr>
              <a:t>Mandate of Heaven: Claim by Chinese Kings of the dynasty that they had the direct authority from heaven to rule and to keep order in the universe. Dynasties that abused their power lost the Mandate of Heaven and passed to another family who overthrew the old dynasty and established a new one.</a:t>
            </a:r>
          </a:p>
        </p:txBody>
      </p:sp>
    </p:spTree>
    <p:extLst>
      <p:ext uri="{BB962C8B-B14F-4D97-AF65-F5344CB8AC3E}">
        <p14:creationId xmlns:p14="http://schemas.microsoft.com/office/powerpoint/2010/main" val="298652737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ttp://images.slideplayer.com/23/6901012/slides/slide_71.jpg"/>
          <p:cNvPicPr/>
          <p:nvPr/>
        </p:nvPicPr>
        <p:blipFill>
          <a:blip r:embed="rId2">
            <a:extLst>
              <a:ext uri="{28A0092B-C50C-407E-A947-70E740481C1C}">
                <a14:useLocalDpi xmlns:a14="http://schemas.microsoft.com/office/drawing/2010/main" val="0"/>
              </a:ext>
            </a:extLst>
          </a:blip>
          <a:srcRect/>
          <a:stretch>
            <a:fillRect/>
          </a:stretch>
        </p:blipFill>
        <p:spPr bwMode="auto">
          <a:xfrm>
            <a:off x="1764406" y="759854"/>
            <a:ext cx="8422783" cy="5486400"/>
          </a:xfrm>
          <a:prstGeom prst="rect">
            <a:avLst/>
          </a:prstGeom>
          <a:noFill/>
          <a:ln>
            <a:noFill/>
          </a:ln>
        </p:spPr>
      </p:pic>
    </p:spTree>
    <p:extLst>
      <p:ext uri="{BB962C8B-B14F-4D97-AF65-F5344CB8AC3E}">
        <p14:creationId xmlns:p14="http://schemas.microsoft.com/office/powerpoint/2010/main" val="35094060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96240" y="167640"/>
            <a:ext cx="8290561" cy="6225940"/>
          </a:xfrm>
        </p:spPr>
        <p:txBody>
          <a:bodyPr/>
          <a:lstStyle/>
          <a:p>
            <a:pPr algn="l"/>
            <a:r>
              <a:rPr lang="en-US" sz="8800" dirty="0" smtClean="0"/>
              <a:t>The Sui, Tang, and Song Dynasties of Ancient China</a:t>
            </a:r>
            <a:endParaRPr lang="en-US" sz="8800" dirty="0"/>
          </a:p>
        </p:txBody>
      </p:sp>
      <p:sp>
        <p:nvSpPr>
          <p:cNvPr id="3" name="Subtitle 2"/>
          <p:cNvSpPr>
            <a:spLocks noGrp="1"/>
          </p:cNvSpPr>
          <p:nvPr>
            <p:ph type="subTitle" idx="1"/>
          </p:nvPr>
        </p:nvSpPr>
        <p:spPr>
          <a:xfrm>
            <a:off x="1507067" y="5089358"/>
            <a:ext cx="7766936" cy="58374"/>
          </a:xfrm>
        </p:spPr>
        <p:txBody>
          <a:bodyPr>
            <a:normAutofit fontScale="25000" lnSpcReduction="20000"/>
          </a:bodyPr>
          <a:lstStyle/>
          <a:p>
            <a:endParaRPr lang="en-US" dirty="0"/>
          </a:p>
        </p:txBody>
      </p:sp>
      <p:pic>
        <p:nvPicPr>
          <p:cNvPr id="5" name="Picture 4"/>
          <p:cNvPicPr>
            <a:picLocks noChangeAspect="1"/>
          </p:cNvPicPr>
          <p:nvPr/>
        </p:nvPicPr>
        <p:blipFill>
          <a:blip r:embed="rId2"/>
          <a:stretch>
            <a:fillRect/>
          </a:stretch>
        </p:blipFill>
        <p:spPr>
          <a:xfrm>
            <a:off x="7700916" y="2469230"/>
            <a:ext cx="4095045" cy="2716380"/>
          </a:xfrm>
          <a:prstGeom prst="rect">
            <a:avLst/>
          </a:prstGeom>
        </p:spPr>
      </p:pic>
    </p:spTree>
    <p:extLst>
      <p:ext uri="{BB962C8B-B14F-4D97-AF65-F5344CB8AC3E}">
        <p14:creationId xmlns:p14="http://schemas.microsoft.com/office/powerpoint/2010/main" val="273916125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9365" y="248652"/>
            <a:ext cx="8596668" cy="1231231"/>
          </a:xfrm>
        </p:spPr>
        <p:txBody>
          <a:bodyPr>
            <a:normAutofit fontScale="90000"/>
          </a:bodyPr>
          <a:lstStyle/>
          <a:p>
            <a:r>
              <a:rPr lang="en-US" sz="4800" b="1" u="sng" dirty="0" smtClean="0">
                <a:solidFill>
                  <a:srgbClr val="FFFF00"/>
                </a:solidFill>
              </a:rPr>
              <a:t>Period of Disunion </a:t>
            </a:r>
            <a:r>
              <a:rPr lang="en-US" sz="4800" b="1" u="sng" dirty="0" smtClean="0"/>
              <a:t>(220-589 AD)</a:t>
            </a:r>
            <a:endParaRPr lang="en-US" sz="4800" b="1" u="sng" dirty="0"/>
          </a:p>
        </p:txBody>
      </p:sp>
      <p:sp>
        <p:nvSpPr>
          <p:cNvPr id="3" name="Content Placeholder 2"/>
          <p:cNvSpPr>
            <a:spLocks noGrp="1"/>
          </p:cNvSpPr>
          <p:nvPr>
            <p:ph idx="1"/>
          </p:nvPr>
        </p:nvSpPr>
        <p:spPr>
          <a:xfrm>
            <a:off x="448734" y="1010653"/>
            <a:ext cx="6878498" cy="5546558"/>
          </a:xfrm>
        </p:spPr>
        <p:txBody>
          <a:bodyPr>
            <a:normAutofit/>
          </a:bodyPr>
          <a:lstStyle/>
          <a:p>
            <a:r>
              <a:rPr lang="en-US" sz="3600" u="sng" dirty="0" smtClean="0"/>
              <a:t>When the Han Dynasty collapsed, China split into several kingdoms, each ruled by military leaders.</a:t>
            </a:r>
          </a:p>
          <a:p>
            <a:r>
              <a:rPr lang="en-US" sz="3600" u="sng" dirty="0" smtClean="0"/>
              <a:t>Cultural diffusion happened between traditional Chinese, nomadic settlers, and invaders during this time</a:t>
            </a:r>
          </a:p>
          <a:p>
            <a:endParaRPr lang="en-US" sz="3200" dirty="0"/>
          </a:p>
        </p:txBody>
      </p:sp>
      <p:pic>
        <p:nvPicPr>
          <p:cNvPr id="4" name="Picture 3"/>
          <p:cNvPicPr>
            <a:picLocks noChangeAspect="1"/>
          </p:cNvPicPr>
          <p:nvPr/>
        </p:nvPicPr>
        <p:blipFill>
          <a:blip r:embed="rId2"/>
          <a:stretch>
            <a:fillRect/>
          </a:stretch>
        </p:blipFill>
        <p:spPr>
          <a:xfrm>
            <a:off x="7316672" y="2707104"/>
            <a:ext cx="4448959" cy="2596817"/>
          </a:xfrm>
          <a:prstGeom prst="rect">
            <a:avLst/>
          </a:prstGeom>
        </p:spPr>
      </p:pic>
    </p:spTree>
    <p:extLst>
      <p:ext uri="{BB962C8B-B14F-4D97-AF65-F5344CB8AC3E}">
        <p14:creationId xmlns:p14="http://schemas.microsoft.com/office/powerpoint/2010/main" val="118899968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6866" y="208019"/>
            <a:ext cx="9404723" cy="1144263"/>
          </a:xfrm>
        </p:spPr>
        <p:txBody>
          <a:bodyPr/>
          <a:lstStyle/>
          <a:p>
            <a:r>
              <a:rPr lang="en-US" sz="4400" b="1" u="sng" dirty="0" smtClean="0">
                <a:solidFill>
                  <a:srgbClr val="FFFF00"/>
                </a:solidFill>
              </a:rPr>
              <a:t>Emergence of Buddhism</a:t>
            </a:r>
            <a:endParaRPr lang="en-US" sz="4400" b="1" u="sng" dirty="0">
              <a:solidFill>
                <a:srgbClr val="FFFF00"/>
              </a:solidFill>
            </a:endParaRPr>
          </a:p>
        </p:txBody>
      </p:sp>
      <p:sp>
        <p:nvSpPr>
          <p:cNvPr id="3" name="Content Placeholder 2"/>
          <p:cNvSpPr>
            <a:spLocks noGrp="1"/>
          </p:cNvSpPr>
          <p:nvPr>
            <p:ph idx="1"/>
          </p:nvPr>
        </p:nvSpPr>
        <p:spPr>
          <a:xfrm>
            <a:off x="246866" y="1138518"/>
            <a:ext cx="6733483" cy="5429707"/>
          </a:xfrm>
        </p:spPr>
        <p:txBody>
          <a:bodyPr>
            <a:normAutofit lnSpcReduction="10000"/>
          </a:bodyPr>
          <a:lstStyle/>
          <a:p>
            <a:r>
              <a:rPr lang="en-US" sz="3200" u="sng" dirty="0"/>
              <a:t>Buddhism found its way into China during this time of government change (Period of Disunion) </a:t>
            </a:r>
            <a:endParaRPr lang="en-US" sz="3200" u="sng" dirty="0" smtClean="0"/>
          </a:p>
          <a:p>
            <a:r>
              <a:rPr lang="en-US" sz="3200" dirty="0" smtClean="0"/>
              <a:t>By the end of the Period of Disunion, many wealthy people donated land and money to Buddhist Temples</a:t>
            </a:r>
          </a:p>
          <a:p>
            <a:r>
              <a:rPr lang="en-US" sz="3200" u="sng" dirty="0" smtClean="0"/>
              <a:t>During the Golden Age, Buddhism influenced Chinese art, literature, and architecture </a:t>
            </a:r>
            <a:endParaRPr lang="en-US" sz="3200" u="sng" dirty="0"/>
          </a:p>
          <a:p>
            <a:endParaRPr lang="en-US" dirty="0"/>
          </a:p>
        </p:txBody>
      </p:sp>
      <p:pic>
        <p:nvPicPr>
          <p:cNvPr id="4" name="Picture 3"/>
          <p:cNvPicPr>
            <a:picLocks noChangeAspect="1"/>
          </p:cNvPicPr>
          <p:nvPr/>
        </p:nvPicPr>
        <p:blipFill>
          <a:blip r:embed="rId2"/>
          <a:stretch>
            <a:fillRect/>
          </a:stretch>
        </p:blipFill>
        <p:spPr>
          <a:xfrm>
            <a:off x="6980349" y="2282781"/>
            <a:ext cx="5004250" cy="3740677"/>
          </a:xfrm>
          <a:prstGeom prst="rect">
            <a:avLst/>
          </a:prstGeom>
        </p:spPr>
      </p:pic>
    </p:spTree>
    <p:extLst>
      <p:ext uri="{BB962C8B-B14F-4D97-AF65-F5344CB8AC3E}">
        <p14:creationId xmlns:p14="http://schemas.microsoft.com/office/powerpoint/2010/main" val="263204735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88759" y="397041"/>
            <a:ext cx="8434678" cy="6079541"/>
          </a:xfrm>
          <a:prstGeom prst="rect">
            <a:avLst/>
          </a:prstGeom>
        </p:spPr>
      </p:pic>
      <p:sp>
        <p:nvSpPr>
          <p:cNvPr id="5" name="TextBox 4"/>
          <p:cNvSpPr txBox="1"/>
          <p:nvPr/>
        </p:nvSpPr>
        <p:spPr>
          <a:xfrm>
            <a:off x="8895348" y="1732547"/>
            <a:ext cx="3296652" cy="3046988"/>
          </a:xfrm>
          <a:prstGeom prst="rect">
            <a:avLst/>
          </a:prstGeom>
          <a:noFill/>
        </p:spPr>
        <p:txBody>
          <a:bodyPr wrap="square" rtlCol="0">
            <a:spAutoFit/>
          </a:bodyPr>
          <a:lstStyle/>
          <a:p>
            <a:r>
              <a:rPr lang="en-US" sz="4800" b="1" dirty="0" smtClean="0"/>
              <a:t>The Sui, Tang, &amp; Song Dynasties </a:t>
            </a:r>
            <a:endParaRPr lang="en-US" sz="4800" b="1" dirty="0"/>
          </a:p>
        </p:txBody>
      </p:sp>
    </p:spTree>
    <p:extLst>
      <p:ext uri="{BB962C8B-B14F-4D97-AF65-F5344CB8AC3E}">
        <p14:creationId xmlns:p14="http://schemas.microsoft.com/office/powerpoint/2010/main" val="93795273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9858" y="224118"/>
            <a:ext cx="9404723" cy="1400530"/>
          </a:xfrm>
        </p:spPr>
        <p:txBody>
          <a:bodyPr/>
          <a:lstStyle/>
          <a:p>
            <a:r>
              <a:rPr lang="en-US" sz="5400" b="1" u="sng" dirty="0" smtClean="0">
                <a:solidFill>
                  <a:srgbClr val="FFFF00"/>
                </a:solidFill>
              </a:rPr>
              <a:t>The Sui Dynasty</a:t>
            </a:r>
            <a:endParaRPr lang="en-US" sz="5400" b="1" u="sng" dirty="0">
              <a:solidFill>
                <a:srgbClr val="FFFF00"/>
              </a:solidFill>
            </a:endParaRPr>
          </a:p>
        </p:txBody>
      </p:sp>
      <p:sp>
        <p:nvSpPr>
          <p:cNvPr id="3" name="Content Placeholder 2"/>
          <p:cNvSpPr>
            <a:spLocks noGrp="1"/>
          </p:cNvSpPr>
          <p:nvPr>
            <p:ph idx="1"/>
          </p:nvPr>
        </p:nvSpPr>
        <p:spPr>
          <a:xfrm>
            <a:off x="309227" y="1403213"/>
            <a:ext cx="8197099" cy="5310408"/>
          </a:xfrm>
        </p:spPr>
        <p:txBody>
          <a:bodyPr>
            <a:normAutofit/>
          </a:bodyPr>
          <a:lstStyle/>
          <a:p>
            <a:r>
              <a:rPr lang="en-US" sz="3200" b="1" u="sng" dirty="0" smtClean="0"/>
              <a:t>Did not last long (similar to the Qin)</a:t>
            </a:r>
          </a:p>
          <a:p>
            <a:r>
              <a:rPr lang="en-US" sz="3200" b="1" u="sng" dirty="0" smtClean="0">
                <a:solidFill>
                  <a:schemeClr val="accent1">
                    <a:lumMod val="75000"/>
                  </a:schemeClr>
                </a:solidFill>
              </a:rPr>
              <a:t>Grand Canal </a:t>
            </a:r>
            <a:r>
              <a:rPr lang="en-US" sz="3200" b="1" u="sng" dirty="0" smtClean="0"/>
              <a:t>Constructed</a:t>
            </a:r>
            <a:endParaRPr lang="en-US" sz="3200" dirty="0" smtClean="0"/>
          </a:p>
          <a:p>
            <a:pPr lvl="1"/>
            <a:r>
              <a:rPr lang="en-US" sz="3000" dirty="0" smtClean="0"/>
              <a:t>Largest artificial river in the world today</a:t>
            </a:r>
          </a:p>
          <a:p>
            <a:r>
              <a:rPr lang="en-US" sz="3200" b="1" u="sng" dirty="0" smtClean="0"/>
              <a:t>Canal locks invented</a:t>
            </a:r>
          </a:p>
          <a:p>
            <a:r>
              <a:rPr lang="en-US" sz="3200" dirty="0" smtClean="0"/>
              <a:t>Established Professional army</a:t>
            </a:r>
          </a:p>
          <a:p>
            <a:r>
              <a:rPr lang="en-US" sz="3200" dirty="0" smtClean="0"/>
              <a:t>Overworked and over taxed</a:t>
            </a:r>
            <a:endParaRPr lang="en-US" sz="3200" dirty="0"/>
          </a:p>
        </p:txBody>
      </p:sp>
      <p:pic>
        <p:nvPicPr>
          <p:cNvPr id="4" name="Picture 3"/>
          <p:cNvPicPr>
            <a:picLocks noChangeAspect="1"/>
          </p:cNvPicPr>
          <p:nvPr/>
        </p:nvPicPr>
        <p:blipFill>
          <a:blip r:embed="rId2"/>
          <a:stretch>
            <a:fillRect/>
          </a:stretch>
        </p:blipFill>
        <p:spPr>
          <a:xfrm>
            <a:off x="8506326" y="1323475"/>
            <a:ext cx="3549065" cy="5329988"/>
          </a:xfrm>
          <a:prstGeom prst="rect">
            <a:avLst/>
          </a:prstGeom>
        </p:spPr>
      </p:pic>
    </p:spTree>
    <p:extLst>
      <p:ext uri="{BB962C8B-B14F-4D97-AF65-F5344CB8AC3E}">
        <p14:creationId xmlns:p14="http://schemas.microsoft.com/office/powerpoint/2010/main" val="3511999767"/>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Template>
  <TotalTime>765</TotalTime>
  <Words>689</Words>
  <Application>Microsoft Office PowerPoint</Application>
  <PresentationFormat>Widescreen</PresentationFormat>
  <Paragraphs>73</Paragraphs>
  <Slides>22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22</vt:i4>
      </vt:variant>
    </vt:vector>
  </HeadingPairs>
  <TitlesOfParts>
    <vt:vector size="27" baseType="lpstr">
      <vt:lpstr>Arial</vt:lpstr>
      <vt:lpstr>Calibri</vt:lpstr>
      <vt:lpstr>Century Gothic</vt:lpstr>
      <vt:lpstr>Wingdings 3</vt:lpstr>
      <vt:lpstr>Ion</vt:lpstr>
      <vt:lpstr>DO NOW</vt:lpstr>
      <vt:lpstr>     Review  -Dynastic Cycle -Mandate of Heaven</vt:lpstr>
      <vt:lpstr>PowerPoint Presentation</vt:lpstr>
      <vt:lpstr>PowerPoint Presentation</vt:lpstr>
      <vt:lpstr>The Sui, Tang, and Song Dynasties of Ancient China</vt:lpstr>
      <vt:lpstr>Period of Disunion (220-589 AD)</vt:lpstr>
      <vt:lpstr>Emergence of Buddhism</vt:lpstr>
      <vt:lpstr>PowerPoint Presentation</vt:lpstr>
      <vt:lpstr>The Sui Dynasty</vt:lpstr>
      <vt:lpstr>The Grand Canal</vt:lpstr>
      <vt:lpstr>The Tang Dynasty</vt:lpstr>
      <vt:lpstr>The Tang Dynasty Falls….</vt:lpstr>
      <vt:lpstr>The Song Dynasty </vt:lpstr>
      <vt:lpstr>Tang &amp; Song Achievements </vt:lpstr>
      <vt:lpstr>Tang &amp; Song Achievements </vt:lpstr>
      <vt:lpstr>Tang &amp; Song Achievements </vt:lpstr>
      <vt:lpstr>“The Four Great Inventions of China”</vt:lpstr>
      <vt:lpstr>“The Four Great Inventions of China”</vt:lpstr>
      <vt:lpstr>“The Four Great Inventions of China”</vt:lpstr>
      <vt:lpstr>“The Four Great Inventions of China”</vt:lpstr>
      <vt:lpstr>Quick Recap</vt:lpstr>
      <vt:lpstr>PowerPoint Presentation</vt:lpstr>
    </vt:vector>
  </TitlesOfParts>
  <Company>CCSD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Sui, Tang, and Song Dynasties of Ancient China</dc:title>
  <dc:creator>Kimberly Simpson</dc:creator>
  <cp:lastModifiedBy>Katherine Silver</cp:lastModifiedBy>
  <cp:revision>61</cp:revision>
  <cp:lastPrinted>2016-10-04T12:08:52Z</cp:lastPrinted>
  <dcterms:created xsi:type="dcterms:W3CDTF">2014-12-19T14:40:38Z</dcterms:created>
  <dcterms:modified xsi:type="dcterms:W3CDTF">2016-10-04T18:33:26Z</dcterms:modified>
</cp:coreProperties>
</file>