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99"/>
  </p:notesMasterIdLst>
  <p:handoutMasterIdLst>
    <p:handoutMasterId r:id="rId100"/>
  </p:handout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78" r:id="rId11"/>
    <p:sldId id="266" r:id="rId12"/>
    <p:sldId id="267" r:id="rId13"/>
    <p:sldId id="268" r:id="rId14"/>
    <p:sldId id="270" r:id="rId15"/>
    <p:sldId id="269" r:id="rId16"/>
    <p:sldId id="271" r:id="rId17"/>
    <p:sldId id="272" r:id="rId18"/>
    <p:sldId id="273" r:id="rId19"/>
    <p:sldId id="2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275" r:id="rId30"/>
    <p:sldId id="276" r:id="rId31"/>
    <p:sldId id="279" r:id="rId32"/>
    <p:sldId id="280" r:id="rId33"/>
    <p:sldId id="282" r:id="rId34"/>
    <p:sldId id="283" r:id="rId35"/>
    <p:sldId id="285" r:id="rId36"/>
    <p:sldId id="288" r:id="rId37"/>
    <p:sldId id="284" r:id="rId38"/>
    <p:sldId id="290" r:id="rId39"/>
    <p:sldId id="289" r:id="rId40"/>
    <p:sldId id="292" r:id="rId41"/>
    <p:sldId id="291" r:id="rId42"/>
    <p:sldId id="293" r:id="rId43"/>
    <p:sldId id="294" r:id="rId44"/>
    <p:sldId id="295" r:id="rId45"/>
    <p:sldId id="297" r:id="rId46"/>
    <p:sldId id="298" r:id="rId47"/>
    <p:sldId id="299" r:id="rId48"/>
    <p:sldId id="300" r:id="rId49"/>
    <p:sldId id="301" r:id="rId50"/>
    <p:sldId id="302" r:id="rId51"/>
    <p:sldId id="304" r:id="rId52"/>
    <p:sldId id="307" r:id="rId53"/>
    <p:sldId id="308" r:id="rId54"/>
    <p:sldId id="309" r:id="rId55"/>
    <p:sldId id="311" r:id="rId56"/>
    <p:sldId id="313" r:id="rId57"/>
    <p:sldId id="314" r:id="rId58"/>
    <p:sldId id="315" r:id="rId59"/>
    <p:sldId id="316" r:id="rId60"/>
    <p:sldId id="317" r:id="rId61"/>
    <p:sldId id="384" r:id="rId62"/>
    <p:sldId id="318" r:id="rId63"/>
    <p:sldId id="319" r:id="rId64"/>
    <p:sldId id="320" r:id="rId65"/>
    <p:sldId id="321" r:id="rId66"/>
    <p:sldId id="327" r:id="rId67"/>
    <p:sldId id="328" r:id="rId68"/>
    <p:sldId id="329" r:id="rId69"/>
    <p:sldId id="330" r:id="rId70"/>
    <p:sldId id="331" r:id="rId71"/>
    <p:sldId id="332" r:id="rId72"/>
    <p:sldId id="333" r:id="rId73"/>
    <p:sldId id="334" r:id="rId74"/>
    <p:sldId id="336" r:id="rId75"/>
    <p:sldId id="337" r:id="rId76"/>
    <p:sldId id="338" r:id="rId77"/>
    <p:sldId id="339" r:id="rId78"/>
    <p:sldId id="340" r:id="rId79"/>
    <p:sldId id="341" r:id="rId80"/>
    <p:sldId id="346" r:id="rId81"/>
    <p:sldId id="347" r:id="rId82"/>
    <p:sldId id="348" r:id="rId83"/>
    <p:sldId id="349" r:id="rId84"/>
    <p:sldId id="362" r:id="rId85"/>
    <p:sldId id="363" r:id="rId86"/>
    <p:sldId id="364" r:id="rId87"/>
    <p:sldId id="365" r:id="rId88"/>
    <p:sldId id="366" r:id="rId89"/>
    <p:sldId id="367" r:id="rId90"/>
    <p:sldId id="370" r:id="rId91"/>
    <p:sldId id="372" r:id="rId92"/>
    <p:sldId id="374" r:id="rId93"/>
    <p:sldId id="385" r:id="rId94"/>
    <p:sldId id="386" r:id="rId95"/>
    <p:sldId id="388" r:id="rId96"/>
    <p:sldId id="389" r:id="rId97"/>
    <p:sldId id="390" r:id="rId98"/>
  </p:sldIdLst>
  <p:sldSz cx="12192000" cy="6858000"/>
  <p:notesSz cx="68580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9" d="100"/>
        <a:sy n="89" d="100"/>
      </p:scale>
      <p:origin x="0" y="-101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notesMaster" Target="notesMasters/notesMaster1.xml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handoutMaster" Target="handoutMasters/handoutMaster1.xml"/><Relationship Id="rId105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6CE3BF8-32AF-4794-ACD8-EF58FC124C2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835A9D-3F9A-4187-A831-3F2DD989883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639228-5C73-4275-B8FF-DC80794E0AD5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65C247-B007-4504-8082-8258D4E96AC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3E8A48-DD55-4804-8549-3E1BF599C62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AA6606-AB09-435C-9270-CBC12DAAB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0605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54B438-090C-47EB-879E-E8915C97CE0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413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D5CEEC-4404-44DE-A763-AF8C7E4BF8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832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eaLnBrk="1" hangingPunct="1"/>
            <a:fld id="{3FBAB2D9-E8E8-42F1-B55F-AC16F7DCD553}" type="slidenum">
              <a:rPr lang="ko-KR" altLang="en-US" smtClean="0"/>
              <a:pPr eaLnBrk="1" hangingPunct="1"/>
              <a:t>1</a:t>
            </a:fld>
            <a:endParaRPr lang="en-US" altLang="ko-KR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35833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8A8A64-5550-4D11-B977-C0A795D8FCA4}" type="slidenum">
              <a: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굴림" pitchFamily="50" charset="-127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ko-KR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굴림" pitchFamily="50" charset="-127"/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</p:spPr>
        <p:txBody>
          <a:bodyPr/>
          <a:lstStyle/>
          <a:p>
            <a:pPr eaLnBrk="1" hangingPunct="1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67596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73F467-4F22-47AE-BEB3-FAB978206766}" type="slidenum">
              <a: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굴림" pitchFamily="50" charset="-127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ko-KR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굴림" pitchFamily="50" charset="-127"/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18471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8AA9B6-718E-4028-9581-B0B8BC01FE2C}" type="slidenum">
              <a: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굴림" pitchFamily="50" charset="-127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ko-KR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굴림" pitchFamily="50" charset="-127"/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89977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D9D8F5-AA8C-45A9-BDFA-41469B4E0CEE}" type="slidenum">
              <a: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굴림" pitchFamily="50" charset="-127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ko-KR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굴림" pitchFamily="50" charset="-127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</p:spPr>
        <p:txBody>
          <a:bodyPr/>
          <a:lstStyle/>
          <a:p>
            <a:pPr eaLnBrk="1" hangingPunct="1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60297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1F9724-2530-4558-9854-CDFFF50EECCE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4115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E430FE-6678-4844-A151-4D3E6F18239C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86336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FDD82-8B3D-4756-873E-60E1FF49A02D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9573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893347-7247-4AD8-A06B-EBC3368B460A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39136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8DF268-5ECE-4FE7-8A39-FC28A2AC8088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71973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7910B-9C7E-4C77-92CA-EC634974A6D6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1764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eaLnBrk="1" hangingPunct="1"/>
            <a:fld id="{9ED0DDBF-608D-4687-9043-1CCCCC87C1B3}" type="slidenum">
              <a:rPr lang="ko-KR" altLang="en-US" smtClean="0"/>
              <a:pPr eaLnBrk="1" hangingPunct="1"/>
              <a:t>12</a:t>
            </a:fld>
            <a:endParaRPr lang="en-US" altLang="ko-KR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63579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412351-8DBC-4FF7-B11A-774A522BE394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2665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0017E9-921A-47D8-91E1-551A4FD5F17B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75772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3C427F-2E60-44DB-9BEB-554466BD2DA5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21708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F19969-C126-4986-9631-04BF86B8061A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21348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8705DC-4197-43FB-82F0-693CEAD9DF37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40141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6D13F7-2B33-416E-A908-3EFE0056FE74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02563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5CE26B-FAD8-4CC7-8BF6-636A5DEFE350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67254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F93442-800D-4E11-8CC0-AE58B19E8F46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37840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0CA5F7-3ADA-4E0B-97C2-AD09E26522A2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61736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B2E98B-BBB5-4DDB-BEAD-FDECA416D080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02382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eaLnBrk="1" hangingPunct="1"/>
            <a:fld id="{7F9F7794-D191-4BB0-86E2-D0E98FDAAF6D}" type="slidenum">
              <a:rPr lang="ko-KR" altLang="en-US" smtClean="0"/>
              <a:pPr eaLnBrk="1" hangingPunct="1"/>
              <a:t>13</a:t>
            </a:fld>
            <a:endParaRPr lang="en-US" altLang="ko-KR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31749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1EFF7A-8313-487A-A0F2-A3D4C802D4E2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33118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F8404D-A859-4DB5-9F38-772F555B6B1D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6080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ECDEEE-D019-425A-AFC9-03D668D732EE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181937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2E3F0-90EE-4775-9292-1A22F6ECF5FA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12391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A21CFF-0AB7-4CFE-BF7D-D71E6719077D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356157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F43240-CED8-4686-B700-1792EC73FD45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726531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27E7C0-2C94-417F-B503-60219A9E5968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517976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39D946-1CF9-4126-9112-CDE5B3D459A9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084087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D2882B-26B3-4BEA-9652-F782E4C3883A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605659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407A09-AF84-4929-8FCB-10F418B7A090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2979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01A4FA-6381-4975-821D-76E7CA876AC4}" type="slidenum">
              <a: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굴림" pitchFamily="50" charset="-127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ko-KR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굴림" pitchFamily="50" charset="-127"/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</p:spPr>
        <p:txBody>
          <a:bodyPr/>
          <a:lstStyle/>
          <a:p>
            <a:pPr eaLnBrk="1" hangingPunct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15692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E497B0-EEA4-462D-A943-A7FDE3C7C0D4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017107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F653D8-62C8-4FA1-9D39-5F12A0813903}" type="slidenum">
              <a: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399840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186432-565D-40A1-993D-33713A642EF7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13144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5DCCBB-1E75-4290-98FF-64308F8A6F21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0645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4453D0-B29B-4CAD-9F4D-0803F0D118C1}" type="slidenum">
              <a: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굴림" pitchFamily="50" charset="-127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ko-KR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굴림" pitchFamily="50" charset="-127"/>
            </a:endParaRPr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72175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3B2DCC-C4C8-4EE4-9C8C-DF461F6E832F}" type="slidenum">
              <a: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굴림" pitchFamily="50" charset="-127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ko-KR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굴림" pitchFamily="50" charset="-127"/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30794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2D83ED-F3B4-48AB-9F52-930E3F0F9A7A}" type="slidenum">
              <a: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굴림" pitchFamily="50" charset="-127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altLang="ko-KR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굴림" pitchFamily="50" charset="-127"/>
            </a:endParaRPr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99032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911FD8-D3E8-464E-BE34-E9B2EAAC0044}" type="slidenum">
              <a: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굴림" pitchFamily="50" charset="-127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ko-KR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굴림" pitchFamily="50" charset="-127"/>
            </a:endParaRPr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95096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00E020-8AD8-4244-A54F-5AD0F506913A}" type="slidenum">
              <a: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굴림" pitchFamily="50" charset="-127"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altLang="ko-KR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굴림" pitchFamily="50" charset="-127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8621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7813"/>
            <a:ext cx="10972800" cy="5853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C55C82-3304-4F24-9E78-FF7940569EAE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3751074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30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5DCD70-5638-4DA1-AAF8-0582AE18CF6F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331160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FD001-BCF3-4D8F-A02B-EF46D9EC3317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500938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en-US" altLang="ko-KR" sz="1800" kern="0">
              <a:solidFill>
                <a:sysClr val="windowText" lastClr="000000"/>
              </a:solidFill>
            </a:endParaRPr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en-US" altLang="ko-KR" sz="1800" kern="0">
              <a:solidFill>
                <a:sysClr val="windowText" lastClr="000000"/>
              </a:solidFill>
            </a:endParaRPr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02E2222F-77FA-4CAE-B1BA-53BFA7107CF8}" type="slidenum">
              <a:rPr lang="ko-KR" altLang="en-US" sz="1800" b="0" kern="0" smtClean="0">
                <a:solidFill>
                  <a:sysClr val="windowText" lastClr="000000"/>
                </a:solidFill>
              </a:rPr>
              <a:pPr defTabSz="914400">
                <a:defRPr/>
              </a:pPr>
              <a:t>‹#›</a:t>
            </a:fld>
            <a:endParaRPr lang="en-US" altLang="ko-KR" sz="1800" b="0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3622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en-US" altLang="ko-KR" sz="1800" kern="0">
              <a:solidFill>
                <a:sysClr val="windowText" lastClr="000000"/>
              </a:solidFill>
            </a:endParaRPr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en-US" altLang="ko-KR" sz="1800" kern="0">
              <a:solidFill>
                <a:sysClr val="windowText" lastClr="000000"/>
              </a:solidFill>
            </a:endParaRPr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B4BDEA24-4457-4ABF-BF2A-13AA2DBC721E}" type="slidenum">
              <a:rPr lang="ko-KR" altLang="en-US" sz="1800" b="0" kern="0" smtClean="0">
                <a:solidFill>
                  <a:sysClr val="windowText" lastClr="000000"/>
                </a:solidFill>
              </a:rPr>
              <a:pPr defTabSz="914400">
                <a:defRPr/>
              </a:pPr>
              <a:t>‹#›</a:t>
            </a:fld>
            <a:endParaRPr lang="en-US" altLang="ko-KR" sz="1800" b="0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0098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09600" y="1600201"/>
            <a:ext cx="10972800" cy="4530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en-US" altLang="ko-KR" sz="1800" kern="0">
              <a:solidFill>
                <a:sysClr val="windowText" lastClr="000000"/>
              </a:solidFill>
            </a:endParaRP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en-US" altLang="ko-KR" sz="1800" kern="0">
              <a:solidFill>
                <a:sysClr val="windowText" lastClr="000000"/>
              </a:solidFill>
            </a:endParaRP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A99C6ABC-A49B-4D29-9385-C7F0BEE3A5F4}" type="slidenum">
              <a:rPr lang="ko-KR" altLang="en-US" sz="1800" b="0" kern="0" smtClean="0">
                <a:solidFill>
                  <a:sysClr val="windowText" lastClr="000000"/>
                </a:solidFill>
              </a:rPr>
              <a:pPr defTabSz="914400">
                <a:defRPr/>
              </a:pPr>
              <a:t>‹#›</a:t>
            </a:fld>
            <a:endParaRPr lang="en-US" altLang="ko-KR" sz="1800" b="0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07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  <p:sldLayoutId id="2147483669" r:id="rId18"/>
    <p:sldLayoutId id="2147483670" r:id="rId19"/>
    <p:sldLayoutId id="2147483671" r:id="rId20"/>
    <p:sldLayoutId id="2147483682" r:id="rId21"/>
    <p:sldLayoutId id="2147483683" r:id="rId22"/>
    <p:sldLayoutId id="2147483684" r:id="rId23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5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3.jpeg"/><Relationship Id="rId4" Type="http://schemas.openxmlformats.org/officeDocument/2006/relationships/image" Target="../media/image62.gif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8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8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8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8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8.jpe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89857" y="1341663"/>
            <a:ext cx="11315699" cy="2675165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altLang="ko-KR" sz="6600" b="1" dirty="0">
                <a:solidFill>
                  <a:schemeClr val="accent6">
                    <a:lumMod val="50000"/>
                  </a:schemeClr>
                </a:solidFill>
              </a:rPr>
              <a:t>The</a:t>
            </a:r>
            <a:r>
              <a:rPr lang="en-US" altLang="ko-KR" sz="6600" b="1" dirty="0">
                <a:solidFill>
                  <a:srgbClr val="C00000"/>
                </a:solidFill>
              </a:rPr>
              <a:t> </a:t>
            </a:r>
            <a:br>
              <a:rPr lang="en-US" altLang="ko-KR" sz="6600" b="1" dirty="0">
                <a:solidFill>
                  <a:srgbClr val="C00000"/>
                </a:solidFill>
              </a:rPr>
            </a:br>
            <a:r>
              <a:rPr lang="en-US" altLang="ko-KR" sz="6600" b="1" dirty="0"/>
              <a:t>French Revolution</a:t>
            </a:r>
            <a:br>
              <a:rPr lang="en-US" altLang="ko-KR" sz="6600" b="1" dirty="0">
                <a:solidFill>
                  <a:srgbClr val="C00000"/>
                </a:solidFill>
              </a:rPr>
            </a:br>
            <a:r>
              <a:rPr lang="en-US" altLang="ko-KR" sz="6600" b="1" dirty="0">
                <a:solidFill>
                  <a:srgbClr val="C00000"/>
                </a:solidFill>
              </a:rPr>
              <a:t>1789 - 1799</a:t>
            </a:r>
          </a:p>
        </p:txBody>
      </p:sp>
    </p:spTree>
    <p:extLst>
      <p:ext uri="{BB962C8B-B14F-4D97-AF65-F5344CB8AC3E}">
        <p14:creationId xmlns:p14="http://schemas.microsoft.com/office/powerpoint/2010/main" val="1924857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" y="228600"/>
            <a:ext cx="10020300" cy="11430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altLang="ko-KR" sz="4400" b="1" dirty="0"/>
              <a:t>France in the late 18</a:t>
            </a:r>
            <a:r>
              <a:rPr lang="en-US" altLang="ko-KR" sz="4400" b="1" baseline="30000" dirty="0"/>
              <a:t>th</a:t>
            </a:r>
            <a:r>
              <a:rPr lang="en-US" altLang="ko-KR" sz="4400" b="1" dirty="0"/>
              <a:t> Century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1371600"/>
            <a:ext cx="8229600" cy="51054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sz="3600" dirty="0"/>
              <a:t>Population around 28 million</a:t>
            </a:r>
          </a:p>
          <a:p>
            <a:pPr eaLnBrk="1" hangingPunct="1">
              <a:defRPr/>
            </a:pPr>
            <a:r>
              <a:rPr lang="en-US" altLang="ko-KR" sz="3600" dirty="0"/>
              <a:t>Grew 10 million in 100 years</a:t>
            </a:r>
          </a:p>
          <a:p>
            <a:pPr eaLnBrk="1" hangingPunct="1">
              <a:defRPr/>
            </a:pPr>
            <a:r>
              <a:rPr lang="en-US" altLang="ko-KR" sz="3600" dirty="0"/>
              <a:t>Over 20 million in the countryside</a:t>
            </a:r>
          </a:p>
          <a:p>
            <a:pPr eaLnBrk="1" hangingPunct="1">
              <a:defRPr/>
            </a:pPr>
            <a:r>
              <a:rPr lang="en-US" altLang="ko-KR" sz="3600" dirty="0"/>
              <a:t>A few large towns, but dominated by Paris with over 600,000 people.</a:t>
            </a:r>
          </a:p>
          <a:p>
            <a:pPr eaLnBrk="1" hangingPunct="1">
              <a:defRPr/>
            </a:pPr>
            <a:r>
              <a:rPr lang="en-US" altLang="ko-KR" sz="3600" dirty="0"/>
              <a:t>1780s -a series of crop failures and              rising food prices</a:t>
            </a:r>
          </a:p>
          <a:p>
            <a:pPr eaLnBrk="1" hangingPunct="1">
              <a:defRPr/>
            </a:pPr>
            <a:r>
              <a:rPr lang="en-US" altLang="ko-KR" sz="3600" dirty="0"/>
              <a:t>Periodic rebellions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52296372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0"/>
            <a:ext cx="8229600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altLang="ko-KR" sz="4800" b="1" dirty="0"/>
              <a:t>Three Estates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idx="1"/>
          </p:nvPr>
        </p:nvSpPr>
        <p:spPr>
          <a:xfrm>
            <a:off x="2110509" y="1143000"/>
            <a:ext cx="8229600" cy="4592782"/>
          </a:xfrm>
        </p:spPr>
        <p:txBody>
          <a:bodyPr/>
          <a:lstStyle/>
          <a:p>
            <a:pPr marL="609600" indent="-609600">
              <a:defRPr/>
            </a:pPr>
            <a:r>
              <a:rPr lang="en-US" altLang="ko-KR" sz="2800" b="1" dirty="0"/>
              <a:t>Divisions based on class and rank</a:t>
            </a:r>
          </a:p>
          <a:p>
            <a:pPr marL="609600" indent="-609600">
              <a:buFont typeface="Wingdings" pitchFamily="2" charset="2"/>
              <a:buAutoNum type="arabicPeriod"/>
              <a:defRPr/>
            </a:pPr>
            <a:r>
              <a:rPr lang="en-US" altLang="ko-KR" sz="2800" b="1" dirty="0">
                <a:solidFill>
                  <a:srgbClr val="23AF30"/>
                </a:solidFill>
              </a:rPr>
              <a:t>First Estate</a:t>
            </a:r>
          </a:p>
          <a:p>
            <a:pPr marL="990600" lvl="1" indent="-533400">
              <a:defRPr/>
            </a:pPr>
            <a:r>
              <a:rPr lang="en-US" altLang="ko-KR" sz="2800" b="1" dirty="0"/>
              <a:t>Church</a:t>
            </a:r>
          </a:p>
          <a:p>
            <a:pPr marL="609600" indent="-609600">
              <a:buFont typeface="Wingdings" pitchFamily="2" charset="2"/>
              <a:buAutoNum type="arabicPeriod"/>
              <a:defRPr/>
            </a:pPr>
            <a:r>
              <a:rPr lang="en-US" altLang="ko-KR" sz="2800" b="1" dirty="0">
                <a:solidFill>
                  <a:srgbClr val="23AF30"/>
                </a:solidFill>
              </a:rPr>
              <a:t>Second Estate</a:t>
            </a:r>
          </a:p>
          <a:p>
            <a:pPr marL="990600" lvl="1" indent="-533400">
              <a:defRPr/>
            </a:pPr>
            <a:r>
              <a:rPr lang="en-US" altLang="ko-KR" sz="2800" b="1" dirty="0"/>
              <a:t>Nobles</a:t>
            </a:r>
          </a:p>
          <a:p>
            <a:pPr marL="609600" indent="-609600">
              <a:buFont typeface="Wingdings" pitchFamily="2" charset="2"/>
              <a:buAutoNum type="arabicPeriod"/>
              <a:defRPr/>
            </a:pPr>
            <a:r>
              <a:rPr lang="en-US" altLang="ko-KR" sz="2800" b="1" dirty="0">
                <a:solidFill>
                  <a:srgbClr val="23AF30"/>
                </a:solidFill>
              </a:rPr>
              <a:t>Third Estate</a:t>
            </a:r>
          </a:p>
          <a:p>
            <a:pPr marL="990600" lvl="1" indent="-533400">
              <a:defRPr/>
            </a:pPr>
            <a:r>
              <a:rPr lang="en-US" altLang="ko-KR" sz="2800" b="1" dirty="0"/>
              <a:t>Bourgeoisie</a:t>
            </a:r>
          </a:p>
          <a:p>
            <a:pPr marL="990600" lvl="1" indent="-533400">
              <a:defRPr/>
            </a:pPr>
            <a:r>
              <a:rPr lang="en-US" altLang="ko-KR" sz="2800" b="1" dirty="0"/>
              <a:t>Working poor</a:t>
            </a:r>
          </a:p>
          <a:p>
            <a:pPr marL="990600" lvl="1" indent="-533400">
              <a:defRPr/>
            </a:pPr>
            <a:r>
              <a:rPr lang="en-US" altLang="ko-KR" sz="2800" b="1" dirty="0"/>
              <a:t>Rural peasants</a:t>
            </a:r>
            <a:endParaRPr lang="en-US" altLang="ko-KR" b="1" dirty="0"/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4724400" y="1905000"/>
            <a:ext cx="1828799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89" name="Line 5"/>
          <p:cNvSpPr>
            <a:spLocks noChangeShapeType="1"/>
          </p:cNvSpPr>
          <p:nvPr/>
        </p:nvSpPr>
        <p:spPr bwMode="auto">
          <a:xfrm flipH="1">
            <a:off x="4572000" y="2514600"/>
            <a:ext cx="1981198" cy="64055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0" name="AutoShape 6"/>
          <p:cNvSpPr>
            <a:spLocks noChangeArrowheads="1"/>
          </p:cNvSpPr>
          <p:nvPr/>
        </p:nvSpPr>
        <p:spPr bwMode="auto">
          <a:xfrm rot="10800000">
            <a:off x="6629398" y="1601391"/>
            <a:ext cx="2667000" cy="1905000"/>
          </a:xfrm>
          <a:prstGeom prst="notchedRightArrow">
            <a:avLst>
              <a:gd name="adj1" fmla="val 50000"/>
              <a:gd name="adj2" fmla="val 3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7162800" y="2255044"/>
            <a:ext cx="1905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2800" b="1" dirty="0"/>
              <a:t>No Taxes</a:t>
            </a:r>
          </a:p>
        </p:txBody>
      </p:sp>
    </p:spTree>
    <p:extLst>
      <p:ext uri="{BB962C8B-B14F-4D97-AF65-F5344CB8AC3E}">
        <p14:creationId xmlns:p14="http://schemas.microsoft.com/office/powerpoint/2010/main" val="18381464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28" name="Group 84"/>
          <p:cNvGraphicFramePr>
            <a:graphicFrameLocks noGrp="1"/>
          </p:cNvGraphicFramePr>
          <p:nvPr>
            <p:ph type="tbl" idx="1"/>
          </p:nvPr>
        </p:nvGraphicFramePr>
        <p:xfrm>
          <a:off x="1676400" y="228601"/>
          <a:ext cx="8991600" cy="5883275"/>
        </p:xfrm>
        <a:graphic>
          <a:graphicData uri="http://schemas.openxmlformats.org/drawingml/2006/table">
            <a:tbl>
              <a:tblPr/>
              <a:tblGrid>
                <a:gridCol w="129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2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Estate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1" lang="ko-KR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Role in society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Needs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49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1</a:t>
                      </a:r>
                      <a:r>
                        <a:rPr kumimoji="1" lang="en-US" altLang="ko-KR" sz="2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st</a:t>
                      </a:r>
                      <a:endParaRPr kumimoji="1" lang="en-US" altLang="ko-K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Clergy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less than 1 % of population owned 20% of land tax free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About 100,000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itchFamily="2" charset="2"/>
                        <a:buChar char="n"/>
                        <a:tabLst/>
                      </a:pPr>
                      <a:r>
                        <a:rPr kumimoji="1" lang="en-US" altLang="ko-K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registration of births, marriages and deaths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itchFamily="2" charset="2"/>
                        <a:buChar char="n"/>
                        <a:tabLst/>
                      </a:pPr>
                      <a:r>
                        <a:rPr kumimoji="1" lang="en-US" altLang="ko-K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collected the tithe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itchFamily="2" charset="2"/>
                        <a:buChar char="n"/>
                        <a:tabLst/>
                      </a:pPr>
                      <a:r>
                        <a:rPr kumimoji="1" lang="en-US" altLang="ko-K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censored books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itchFamily="2" charset="2"/>
                        <a:buChar char="n"/>
                        <a:tabLst/>
                      </a:pPr>
                      <a:r>
                        <a:rPr kumimoji="1" lang="en-US" altLang="ko-K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served as moral police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itchFamily="2" charset="2"/>
                        <a:buChar char="n"/>
                        <a:tabLst/>
                      </a:pPr>
                      <a:r>
                        <a:rPr kumimoji="1" lang="en-US" altLang="ko-K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operated schools and hospitals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itchFamily="2" charset="2"/>
                        <a:buChar char="n"/>
                        <a:tabLst/>
                      </a:pPr>
                      <a:r>
                        <a:rPr kumimoji="1" lang="en-US" altLang="ko-K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distributed relief to the poor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itchFamily="2" charset="2"/>
                        <a:buChar char="n"/>
                        <a:tabLst/>
                      </a:pPr>
                      <a:r>
                        <a:rPr kumimoji="1" lang="en-US" altLang="ko-KR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A decrease in the power of the Monarch and increase in their political  power.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itchFamily="2" charset="2"/>
                        <a:buChar char="n"/>
                        <a:tabLst/>
                      </a:pPr>
                      <a:r>
                        <a:rPr kumimoji="1" lang="en-US" altLang="ko-KR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Maintain their property rights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0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2</a:t>
                      </a:r>
                      <a:r>
                        <a:rPr kumimoji="1" lang="en-US" altLang="ko-KR" sz="2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nd</a:t>
                      </a:r>
                      <a:r>
                        <a:rPr kumimoji="1" lang="en-US" altLang="ko-K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 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Nobility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less than 2 % of population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Exempt from </a:t>
                      </a:r>
                      <a:r>
                        <a:rPr kumimoji="1" lang="en-US" altLang="ko-KR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corvee</a:t>
                      </a:r>
                      <a:r>
                        <a:rPr kumimoji="1" lang="en-US" altLang="ko-KR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/>
                          <a:ea typeface="굴림" pitchFamily="50" charset="-127"/>
                        </a:rPr>
                        <a:t>’</a:t>
                      </a:r>
                      <a:r>
                        <a:rPr kumimoji="1" lang="en-US" altLang="ko-KR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, gabelle and taille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About 400,000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???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To maintain their current position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8456" name="AutoShape 85"/>
          <p:cNvSpPr>
            <a:spLocks noChangeArrowheads="1"/>
          </p:cNvSpPr>
          <p:nvPr/>
        </p:nvSpPr>
        <p:spPr bwMode="auto">
          <a:xfrm>
            <a:off x="5715000" y="4114800"/>
            <a:ext cx="1600200" cy="1600200"/>
          </a:xfrm>
          <a:prstGeom prst="smileyFace">
            <a:avLst>
              <a:gd name="adj" fmla="val -4653"/>
            </a:avLst>
          </a:prstGeom>
          <a:solidFill>
            <a:srgbClr val="808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8923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1" name="Rectangle 19"/>
          <p:cNvSpPr>
            <a:spLocks noGrp="1" noChangeArrowheads="1"/>
          </p:cNvSpPr>
          <p:nvPr>
            <p:ph type="title"/>
          </p:nvPr>
        </p:nvSpPr>
        <p:spPr>
          <a:xfrm>
            <a:off x="1981200" y="277813"/>
            <a:ext cx="8229600" cy="4111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ko-KR" dirty="0"/>
              <a:t>3</a:t>
            </a:r>
            <a:r>
              <a:rPr lang="en-US" altLang="ko-KR" baseline="30000" dirty="0"/>
              <a:t>rd</a:t>
            </a:r>
            <a:r>
              <a:rPr lang="en-US" altLang="ko-KR" dirty="0"/>
              <a:t> Estate</a:t>
            </a:r>
            <a:endParaRPr lang="en-US" altLang="ko-KR" sz="2800" dirty="0"/>
          </a:p>
        </p:txBody>
      </p:sp>
      <p:graphicFrame>
        <p:nvGraphicFramePr>
          <p:cNvPr id="8266" name="Group 74"/>
          <p:cNvGraphicFramePr>
            <a:graphicFrameLocks noGrp="1"/>
          </p:cNvGraphicFramePr>
          <p:nvPr>
            <p:ph type="tbl" idx="1"/>
          </p:nvPr>
        </p:nvGraphicFramePr>
        <p:xfrm>
          <a:off x="1524000" y="838200"/>
          <a:ext cx="9144000" cy="5784850"/>
        </p:xfrm>
        <a:graphic>
          <a:graphicData uri="http://schemas.openxmlformats.org/drawingml/2006/table">
            <a:tbl>
              <a:tblPr/>
              <a:tblGrid>
                <a:gridCol w="213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97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1" lang="ko-KR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97 %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Wants and needs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269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1" lang="en-US" altLang="ko-KR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굴림" pitchFamily="50" charset="-127"/>
                        <a:ea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upper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1" lang="en-US" altLang="ko-KR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굴림" pitchFamily="50" charset="-127"/>
                        <a:ea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1" lang="en-US" altLang="ko-KR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굴림" pitchFamily="50" charset="-127"/>
                        <a:ea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1" lang="en-US" altLang="ko-KR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굴림" pitchFamily="50" charset="-127"/>
                        <a:ea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middle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1" lang="en-US" altLang="ko-KR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굴림" pitchFamily="50" charset="-127"/>
                        <a:ea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1" lang="en-US" altLang="ko-KR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굴림" pitchFamily="50" charset="-127"/>
                        <a:ea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lower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Bourgeoisie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   merchants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   professionals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   craftsmen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1" lang="en-US" altLang="ko-KR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굴림" pitchFamily="50" charset="-127"/>
                        <a:ea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Working poor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1" lang="en-US" altLang="ko-KR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굴림" pitchFamily="50" charset="-127"/>
                        <a:ea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1" lang="en-US" altLang="ko-KR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굴림" pitchFamily="50" charset="-127"/>
                        <a:ea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Peasants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Political Power to match their economic power (exemption from taxes)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Social recognition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1" lang="en-US" altLang="ko-K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굴림" pitchFamily="50" charset="-127"/>
                        <a:ea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1" lang="en-US" altLang="ko-K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굴림" pitchFamily="50" charset="-127"/>
                        <a:ea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less taxes and lower rent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1" lang="en-US" altLang="ko-K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굴림" pitchFamily="50" charset="-127"/>
                        <a:ea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1" lang="en-US" altLang="ko-K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굴림" pitchFamily="50" charset="-127"/>
                        <a:ea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Rewards for their work and food on the table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1" lang="ko-KR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1" lang="ko-KR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1" lang="ko-KR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9698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9" descr="sansculottes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86600" y="152400"/>
            <a:ext cx="3441700" cy="426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507" name="Picture 10" descr="nobili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52400"/>
            <a:ext cx="40386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11" descr="bourgeoisi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1" y="2362200"/>
            <a:ext cx="3243263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97747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peasantry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583" y="1018382"/>
            <a:ext cx="9384144" cy="52438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40528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0"/>
            <a:ext cx="8229600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altLang="ko-KR" sz="4800" b="1" dirty="0"/>
              <a:t>The Monarchy</a:t>
            </a:r>
          </a:p>
        </p:txBody>
      </p:sp>
      <p:sp>
        <p:nvSpPr>
          <p:cNvPr id="11981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990600"/>
            <a:ext cx="6057900" cy="58674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3600" b="1" dirty="0"/>
              <a:t>Careless, spendthrift, foolish</a:t>
            </a:r>
          </a:p>
          <a:p>
            <a:pPr eaLnBrk="1" hangingPunct="1">
              <a:defRPr/>
            </a:pPr>
            <a:r>
              <a:rPr lang="en-US" altLang="ko-KR" sz="3600" b="1" dirty="0"/>
              <a:t>Inherited a country on the precipice of bankruptcy</a:t>
            </a:r>
          </a:p>
          <a:p>
            <a:pPr lvl="1" eaLnBrk="1" hangingPunct="1">
              <a:defRPr/>
            </a:pPr>
            <a:r>
              <a:rPr lang="en-US" altLang="ko-KR" sz="3200" b="1" dirty="0"/>
              <a:t>Louis XIV: </a:t>
            </a:r>
            <a:r>
              <a:rPr lang="en-US" altLang="ko-KR" sz="3200" b="1" i="1" dirty="0"/>
              <a:t>La </a:t>
            </a:r>
            <a:r>
              <a:rPr lang="en-US" altLang="ko-KR" sz="3200" b="1" i="1" dirty="0" err="1"/>
              <a:t>etat</a:t>
            </a:r>
            <a:r>
              <a:rPr lang="en-US" altLang="ko-KR" sz="3200" b="1" i="1" dirty="0"/>
              <a:t>, </a:t>
            </a:r>
            <a:r>
              <a:rPr lang="en-US" altLang="ko-KR" sz="3200" b="1" i="1" dirty="0" err="1"/>
              <a:t>ces</a:t>
            </a:r>
            <a:r>
              <a:rPr lang="en-US" altLang="ko-KR" sz="3200" b="1" i="1" dirty="0"/>
              <a:t> </a:t>
            </a:r>
            <a:r>
              <a:rPr lang="en-US" altLang="ko-KR" sz="3200" b="1" i="1" dirty="0" err="1"/>
              <a:t>Moi</a:t>
            </a:r>
            <a:endParaRPr lang="en-US" altLang="ko-KR" sz="3200" b="1" dirty="0"/>
          </a:p>
          <a:p>
            <a:pPr lvl="1" eaLnBrk="1" hangingPunct="1">
              <a:defRPr/>
            </a:pPr>
            <a:r>
              <a:rPr lang="en-US" altLang="ko-KR" sz="3200" b="1" dirty="0"/>
              <a:t>Louis XV: </a:t>
            </a:r>
            <a:r>
              <a:rPr lang="en-US" altLang="ko-KR" sz="3200" b="1" i="1" dirty="0"/>
              <a:t>Apres Moi, le deluge</a:t>
            </a:r>
            <a:endParaRPr lang="en-US" altLang="ko-KR" sz="3200" b="1" dirty="0"/>
          </a:p>
          <a:p>
            <a:pPr eaLnBrk="1" hangingPunct="1">
              <a:defRPr/>
            </a:pPr>
            <a:r>
              <a:rPr lang="en-US" altLang="ko-KR" sz="3600" b="1" dirty="0"/>
              <a:t>Virtuous, but uninterested in government</a:t>
            </a:r>
          </a:p>
        </p:txBody>
      </p:sp>
      <p:pic>
        <p:nvPicPr>
          <p:cNvPr id="22532" name="Picture 6" descr="louis16franc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636" y="1143000"/>
            <a:ext cx="4226814" cy="5048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99881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1771650" y="0"/>
            <a:ext cx="8439150" cy="8382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altLang="ko-KR" sz="4800" b="1" dirty="0"/>
              <a:t>The Monarchy</a:t>
            </a:r>
          </a:p>
        </p:txBody>
      </p:sp>
      <p:pic>
        <p:nvPicPr>
          <p:cNvPr id="23556" name="Picture 4" descr="Maria_1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0" y="1897996"/>
            <a:ext cx="3676650" cy="464988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861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448300" y="1066800"/>
            <a:ext cx="6419850" cy="5410200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ko-KR" sz="3200" b="1" dirty="0"/>
              <a:t>People were starving, but the royal family flaunted their wealth, indulged in excesses, appeared uncaring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altLang="ko-KR" sz="3200" b="1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ko-KR" sz="3200" b="1" dirty="0"/>
              <a:t>Widespread criticism of royal excesses undermined the monarchy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altLang="ko-KR" sz="3200" b="1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ko-KR" sz="3200" b="1" dirty="0"/>
              <a:t>Marie Antoinette and her scandals</a:t>
            </a:r>
          </a:p>
        </p:txBody>
      </p:sp>
    </p:spTree>
    <p:extLst>
      <p:ext uri="{BB962C8B-B14F-4D97-AF65-F5344CB8AC3E}">
        <p14:creationId xmlns:p14="http://schemas.microsoft.com/office/powerpoint/2010/main" val="41359343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7" descr="Marie Antoinette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43601" y="685800"/>
            <a:ext cx="4562475" cy="5867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579" name="Picture 8" descr="MA-Before-Le Brun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7" b="6439"/>
          <a:stretch>
            <a:fillRect/>
          </a:stretch>
        </p:blipFill>
        <p:spPr>
          <a:xfrm>
            <a:off x="1676400" y="685800"/>
            <a:ext cx="4216400" cy="594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580" name="Text Box 9"/>
          <p:cNvSpPr txBox="1">
            <a:spLocks noChangeArrowheads="1"/>
          </p:cNvSpPr>
          <p:nvPr/>
        </p:nvSpPr>
        <p:spPr bwMode="auto">
          <a:xfrm>
            <a:off x="4724400" y="152401"/>
            <a:ext cx="2667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defTabSz="914400" eaLnBrk="1" hangingPunct="1">
              <a:spcBef>
                <a:spcPct val="50000"/>
              </a:spcBef>
            </a:pPr>
            <a:r>
              <a:rPr lang="en-US" altLang="ko-KR" sz="2800" b="1" kern="0"/>
              <a:t>Dress Scandal</a:t>
            </a:r>
          </a:p>
        </p:txBody>
      </p:sp>
    </p:spTree>
    <p:extLst>
      <p:ext uri="{BB962C8B-B14F-4D97-AF65-F5344CB8AC3E}">
        <p14:creationId xmlns:p14="http://schemas.microsoft.com/office/powerpoint/2010/main" val="1715215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7" name="Rectangle 5"/>
          <p:cNvSpPr>
            <a:spLocks noGrp="1" noChangeArrowheads="1"/>
          </p:cNvSpPr>
          <p:nvPr>
            <p:ph type="title"/>
          </p:nvPr>
        </p:nvSpPr>
        <p:spPr>
          <a:xfrm>
            <a:off x="2019300" y="391401"/>
            <a:ext cx="9886950" cy="9906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altLang="ko-KR" b="1" dirty="0"/>
              <a:t>Affair of the Diamond Necklace</a:t>
            </a:r>
          </a:p>
        </p:txBody>
      </p:sp>
      <p:pic>
        <p:nvPicPr>
          <p:cNvPr id="25604" name="Picture 8" descr="marie_antoinette_necklace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919197"/>
            <a:ext cx="3944257" cy="470155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4999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5715000" y="1382001"/>
            <a:ext cx="5829300" cy="4961649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3600" b="1" dirty="0"/>
              <a:t>647 diamonds</a:t>
            </a:r>
          </a:p>
          <a:p>
            <a:pPr eaLnBrk="1" hangingPunct="1">
              <a:defRPr/>
            </a:pPr>
            <a:r>
              <a:rPr lang="en-US" altLang="ko-KR" sz="3600" b="1" dirty="0"/>
              <a:t>1.8m francs=$8m today</a:t>
            </a:r>
          </a:p>
          <a:p>
            <a:pPr eaLnBrk="1" hangingPunct="1">
              <a:defRPr/>
            </a:pPr>
            <a:r>
              <a:rPr lang="en-US" altLang="ko-KR" sz="3600" b="1" dirty="0"/>
              <a:t>Refused many times by the queen</a:t>
            </a:r>
          </a:p>
          <a:p>
            <a:pPr eaLnBrk="1" hangingPunct="1">
              <a:defRPr/>
            </a:pPr>
            <a:r>
              <a:rPr lang="en-US" altLang="ko-KR" sz="3600" b="1" dirty="0"/>
              <a:t>Commissioned by Louis XV for Madame Dubarry</a:t>
            </a:r>
          </a:p>
          <a:p>
            <a:pPr eaLnBrk="1" hangingPunct="1">
              <a:defRPr/>
            </a:pPr>
            <a:r>
              <a:rPr lang="en-US" altLang="ko-KR" sz="3600" b="1" dirty="0"/>
              <a:t>Trial and scandal</a:t>
            </a:r>
            <a:endParaRPr lang="en-US" altLang="ko-KR" sz="2400" b="1" dirty="0"/>
          </a:p>
        </p:txBody>
      </p:sp>
    </p:spTree>
    <p:extLst>
      <p:ext uri="{BB962C8B-B14F-4D97-AF65-F5344CB8AC3E}">
        <p14:creationId xmlns:p14="http://schemas.microsoft.com/office/powerpoint/2010/main" val="3491958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25286" y="433069"/>
            <a:ext cx="11516139" cy="1293028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-US" altLang="ko-KR" sz="6600" b="1" dirty="0"/>
              <a:t>The Causes and Four Stages of Revolution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idx="1"/>
          </p:nvPr>
        </p:nvSpPr>
        <p:spPr>
          <a:xfrm>
            <a:off x="677636" y="2209801"/>
            <a:ext cx="10828564" cy="4535556"/>
          </a:xfrm>
        </p:spPr>
        <p:txBody>
          <a:bodyPr>
            <a:noAutofit/>
          </a:bodyPr>
          <a:lstStyle/>
          <a:p>
            <a:pPr marL="609600" indent="-609600">
              <a:buFont typeface="Wingdings" pitchFamily="2" charset="2"/>
              <a:buAutoNum type="arabicPeriod"/>
              <a:defRPr/>
            </a:pPr>
            <a:r>
              <a:rPr lang="en-US" altLang="ko-KR" sz="5400" b="1" dirty="0">
                <a:solidFill>
                  <a:srgbClr val="92D050"/>
                </a:solidFill>
              </a:rPr>
              <a:t>Causes                (1638-1789</a:t>
            </a:r>
          </a:p>
          <a:p>
            <a:pPr marL="609600" indent="-609600">
              <a:buFont typeface="Wingdings" pitchFamily="2" charset="2"/>
              <a:buAutoNum type="arabicPeriod"/>
              <a:defRPr/>
            </a:pPr>
            <a:r>
              <a:rPr lang="en-US" altLang="ko-KR" sz="5400" b="1" dirty="0"/>
              <a:t>Revolution  </a:t>
            </a:r>
            <a:r>
              <a:rPr lang="en-US" altLang="ko-KR" sz="5400" dirty="0"/>
              <a:t>         (1789-1792)</a:t>
            </a:r>
          </a:p>
          <a:p>
            <a:pPr marL="609600" indent="-609600">
              <a:buFont typeface="Wingdings" pitchFamily="2" charset="2"/>
              <a:buAutoNum type="arabicPeriod"/>
              <a:defRPr/>
            </a:pPr>
            <a:r>
              <a:rPr lang="en-US" altLang="ko-KR" sz="5400" b="1" dirty="0">
                <a:solidFill>
                  <a:schemeClr val="accent6">
                    <a:lumMod val="75000"/>
                  </a:schemeClr>
                </a:solidFill>
              </a:rPr>
              <a:t>Reign of Terror    </a:t>
            </a:r>
            <a:r>
              <a:rPr lang="en-US" altLang="ko-KR" sz="5400" b="1" dirty="0"/>
              <a:t>(1793-1794)</a:t>
            </a:r>
          </a:p>
          <a:p>
            <a:pPr marL="609600" indent="-609600">
              <a:buFont typeface="Wingdings" pitchFamily="2" charset="2"/>
              <a:buAutoNum type="arabicPeriod"/>
              <a:defRPr/>
            </a:pPr>
            <a:r>
              <a:rPr lang="en-US" altLang="ko-KR" sz="5400" b="1" dirty="0">
                <a:solidFill>
                  <a:srgbClr val="FF0000"/>
                </a:solidFill>
              </a:rPr>
              <a:t>Reaction             (1794-1798)</a:t>
            </a:r>
          </a:p>
          <a:p>
            <a:pPr marL="609600" indent="-609600">
              <a:buFont typeface="Wingdings" pitchFamily="2" charset="2"/>
              <a:buAutoNum type="arabicPeriod"/>
              <a:defRPr/>
            </a:pPr>
            <a:r>
              <a:rPr lang="en-US" altLang="ko-KR" sz="5400" b="1" dirty="0"/>
              <a:t>Napoleonic        (1799-1815)</a:t>
            </a:r>
          </a:p>
        </p:txBody>
      </p:sp>
    </p:spTree>
    <p:extLst>
      <p:ext uri="{BB962C8B-B14F-4D97-AF65-F5344CB8AC3E}">
        <p14:creationId xmlns:p14="http://schemas.microsoft.com/office/powerpoint/2010/main" val="38088544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WordArt 2"/>
          <p:cNvSpPr>
            <a:spLocks noChangeArrowheads="1" noChangeShapeType="1" noTextEdit="1"/>
          </p:cNvSpPr>
          <p:nvPr/>
        </p:nvSpPr>
        <p:spPr bwMode="auto">
          <a:xfrm>
            <a:off x="1333500" y="457200"/>
            <a:ext cx="9372600" cy="5219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407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chemeClr val="hlink"/>
                  </a:solidFill>
                  <a:round/>
                  <a:headEnd type="none" w="sm" len="sm"/>
                  <a:tailEnd type="none" w="sm" len="sm"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BlackChancery"/>
              </a:rPr>
              <a:t>Versailles:</a:t>
            </a:r>
          </a:p>
          <a:p>
            <a:pPr algn="ctr"/>
            <a:r>
              <a:rPr lang="en-US" sz="3600" kern="10" dirty="0">
                <a:ln w="19050">
                  <a:solidFill>
                    <a:schemeClr val="hlink"/>
                  </a:solidFill>
                  <a:round/>
                  <a:headEnd type="none" w="sm" len="sm"/>
                  <a:tailEnd type="none" w="sm" len="sm"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BlackChancery"/>
              </a:rPr>
              <a:t>Home of the</a:t>
            </a:r>
          </a:p>
          <a:p>
            <a:pPr algn="ctr"/>
            <a:r>
              <a:rPr lang="en-US" sz="3600" kern="10" dirty="0">
                <a:ln w="19050">
                  <a:solidFill>
                    <a:schemeClr val="hlink"/>
                  </a:solidFill>
                  <a:round/>
                  <a:headEnd type="none" w="sm" len="sm"/>
                  <a:tailEnd type="none" w="sm" len="sm"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BlackChancery"/>
              </a:rPr>
              <a:t>"Sun King"</a:t>
            </a:r>
          </a:p>
        </p:txBody>
      </p:sp>
      <p:pic>
        <p:nvPicPr>
          <p:cNvPr id="166916" name="Picture 4" descr="sun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481" y="5462588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17" name="Picture 5" descr="Image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6088" y="5574507"/>
            <a:ext cx="84772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18" name="Picture 6" descr="Image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37" y="5257801"/>
            <a:ext cx="84772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758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3276600" y="152400"/>
            <a:ext cx="7086600" cy="10156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hlin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6000" i="0" dirty="0">
                <a:solidFill>
                  <a:srgbClr val="720072"/>
                </a:solidFill>
                <a:latin typeface="BlackChancery" pitchFamily="2" charset="0"/>
                <a:cs typeface="Times New Roman" panose="02020603050405020304" pitchFamily="18" charset="0"/>
              </a:rPr>
              <a:t>Young Louis XIV</a:t>
            </a:r>
          </a:p>
        </p:txBody>
      </p:sp>
      <p:pic>
        <p:nvPicPr>
          <p:cNvPr id="47107" name="Picture 3" descr="louisenfant"/>
          <p:cNvPicPr>
            <a:picLocks noChangeAspect="1" noChangeArrowheads="1"/>
          </p:cNvPicPr>
          <p:nvPr/>
        </p:nvPicPr>
        <p:blipFill>
          <a:blip r:embed="rId2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1466850"/>
            <a:ext cx="6335120" cy="4952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84239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3124200" y="304801"/>
            <a:ext cx="7391400" cy="8239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hlin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i="0">
                <a:solidFill>
                  <a:srgbClr val="720072"/>
                </a:solidFill>
                <a:latin typeface="BlackChancery" pitchFamily="2" charset="0"/>
                <a:cs typeface="Times New Roman" panose="02020603050405020304" pitchFamily="18" charset="0"/>
              </a:rPr>
              <a:t>Louis XIV’s Carriage</a:t>
            </a:r>
          </a:p>
        </p:txBody>
      </p:sp>
      <p:pic>
        <p:nvPicPr>
          <p:cNvPr id="48131" name="Picture 3" descr="Cbapteme"/>
          <p:cNvPicPr>
            <a:picLocks noChangeAspect="1" noChangeArrowheads="1"/>
          </p:cNvPicPr>
          <p:nvPr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524001"/>
            <a:ext cx="6705600" cy="4460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51942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3886200" y="304800"/>
            <a:ext cx="5867400" cy="762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hlin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400" i="0">
                <a:solidFill>
                  <a:srgbClr val="720072"/>
                </a:solidFill>
                <a:latin typeface="BlackChancery" pitchFamily="2" charset="0"/>
                <a:cs typeface="Times New Roman" panose="02020603050405020304" pitchFamily="18" charset="0"/>
              </a:rPr>
              <a:t>The Sun Symbol</a:t>
            </a:r>
          </a:p>
        </p:txBody>
      </p:sp>
      <p:pic>
        <p:nvPicPr>
          <p:cNvPr id="49155" name="Picture 3" descr="Sun_King_Symbo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9"/>
          <a:stretch>
            <a:fillRect/>
          </a:stretch>
        </p:blipFill>
        <p:spPr bwMode="auto">
          <a:xfrm>
            <a:off x="3162300" y="1295400"/>
            <a:ext cx="706755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156" name="Oval 4"/>
          <p:cNvSpPr>
            <a:spLocks noChangeArrowheads="1"/>
          </p:cNvSpPr>
          <p:nvPr/>
        </p:nvSpPr>
        <p:spPr bwMode="auto">
          <a:xfrm>
            <a:off x="6732588" y="1371600"/>
            <a:ext cx="1066800" cy="21336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10561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3352800" y="152400"/>
            <a:ext cx="7010400" cy="762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hlin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400" i="0">
                <a:solidFill>
                  <a:srgbClr val="720072"/>
                </a:solidFill>
                <a:latin typeface="BlackChancery" pitchFamily="2" charset="0"/>
                <a:cs typeface="Times New Roman" panose="02020603050405020304" pitchFamily="18" charset="0"/>
              </a:rPr>
              <a:t>Versailles Statistics</a:t>
            </a:r>
          </a:p>
        </p:txBody>
      </p:sp>
      <p:sp>
        <p:nvSpPr>
          <p:cNvPr id="180227" name="Rectangle 3"/>
          <p:cNvSpPr>
            <a:spLocks noChangeArrowheads="1"/>
          </p:cNvSpPr>
          <p:nvPr/>
        </p:nvSpPr>
        <p:spPr bwMode="auto">
          <a:xfrm>
            <a:off x="3276600" y="889001"/>
            <a:ext cx="7391400" cy="585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236538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6E006E"/>
              </a:buClr>
              <a:buFont typeface="PressWriter Symbols" pitchFamily="2" charset="2"/>
              <a:buChar char="e"/>
            </a:pPr>
            <a:r>
              <a:rPr lang="en-US" altLang="en-US" sz="1800" b="0" i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1800" b="0" i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2,000 acres of grounds</a:t>
            </a:r>
          </a:p>
          <a:p>
            <a:pPr eaLnBrk="1" hangingPunct="1">
              <a:buClr>
                <a:srgbClr val="6E006E"/>
              </a:buClr>
              <a:buFont typeface="PressWriter Symbols" pitchFamily="2" charset="2"/>
              <a:buChar char="e"/>
            </a:pPr>
            <a:r>
              <a:rPr lang="en-US" altLang="en-US" sz="1800" b="0" i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12 miles of roads</a:t>
            </a:r>
          </a:p>
          <a:p>
            <a:pPr eaLnBrk="1" hangingPunct="1">
              <a:buClr>
                <a:srgbClr val="6E006E"/>
              </a:buClr>
              <a:buFont typeface="PressWriter Symbols" pitchFamily="2" charset="2"/>
              <a:buChar char="e"/>
            </a:pPr>
            <a:r>
              <a:rPr lang="en-US" altLang="en-US" sz="1800" b="0" i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27 miles of trellises</a:t>
            </a:r>
          </a:p>
          <a:p>
            <a:pPr eaLnBrk="1" hangingPunct="1">
              <a:buClr>
                <a:srgbClr val="6E006E"/>
              </a:buClr>
              <a:buFont typeface="PressWriter Symbols" pitchFamily="2" charset="2"/>
              <a:buChar char="e"/>
            </a:pPr>
            <a:r>
              <a:rPr lang="en-US" altLang="en-US" sz="1800" b="0" i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200,000 trees</a:t>
            </a:r>
          </a:p>
          <a:p>
            <a:pPr eaLnBrk="1" hangingPunct="1">
              <a:buClr>
                <a:srgbClr val="6E006E"/>
              </a:buClr>
              <a:buFont typeface="PressWriter Symbols" pitchFamily="2" charset="2"/>
              <a:buChar char="e"/>
            </a:pPr>
            <a:r>
              <a:rPr lang="en-US" altLang="en-US" sz="1800" b="0" i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210,000 flowers planted every year</a:t>
            </a:r>
          </a:p>
          <a:p>
            <a:pPr eaLnBrk="1" hangingPunct="1">
              <a:buClr>
                <a:srgbClr val="6E006E"/>
              </a:buClr>
              <a:buFont typeface="PressWriter Symbols" pitchFamily="2" charset="2"/>
              <a:buChar char="e"/>
            </a:pPr>
            <a:r>
              <a:rPr lang="en-US" altLang="en-US" sz="1800" b="0" i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80 miles of rows of trees</a:t>
            </a:r>
          </a:p>
          <a:p>
            <a:pPr eaLnBrk="1" hangingPunct="1">
              <a:buClr>
                <a:srgbClr val="6E006E"/>
              </a:buClr>
              <a:buFont typeface="PressWriter Symbols" pitchFamily="2" charset="2"/>
              <a:buChar char="e"/>
            </a:pPr>
            <a:r>
              <a:rPr lang="en-US" altLang="en-US" sz="1800" b="0" i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55 acres surface area of the Grand Canal</a:t>
            </a:r>
          </a:p>
          <a:p>
            <a:pPr eaLnBrk="1" hangingPunct="1">
              <a:buClr>
                <a:srgbClr val="6E006E"/>
              </a:buClr>
              <a:buFont typeface="PressWriter Symbols" pitchFamily="2" charset="2"/>
              <a:buChar char="e"/>
            </a:pPr>
            <a:r>
              <a:rPr lang="en-US" altLang="en-US" sz="1800" b="0" i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12 miles of enclosing walls</a:t>
            </a:r>
          </a:p>
          <a:p>
            <a:pPr eaLnBrk="1" hangingPunct="1">
              <a:buClr>
                <a:srgbClr val="6E006E"/>
              </a:buClr>
              <a:buFont typeface="PressWriter Symbols" pitchFamily="2" charset="2"/>
              <a:buChar char="e"/>
            </a:pPr>
            <a:r>
              <a:rPr lang="en-US" altLang="en-US" sz="1800" b="0" i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50 fountains and 620 fountain nozzles</a:t>
            </a:r>
          </a:p>
          <a:p>
            <a:pPr eaLnBrk="1" hangingPunct="1">
              <a:buClr>
                <a:srgbClr val="6E006E"/>
              </a:buClr>
              <a:buFont typeface="PressWriter Symbols" pitchFamily="2" charset="2"/>
              <a:buChar char="e"/>
            </a:pPr>
            <a:r>
              <a:rPr lang="en-US" altLang="en-US" sz="1800" b="0" i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21 miles of water conduits</a:t>
            </a:r>
          </a:p>
          <a:p>
            <a:pPr eaLnBrk="1" hangingPunct="1">
              <a:buClr>
                <a:srgbClr val="6E006E"/>
              </a:buClr>
              <a:buFont typeface="PressWriter Symbols" pitchFamily="2" charset="2"/>
              <a:buChar char="e"/>
            </a:pPr>
            <a:r>
              <a:rPr lang="en-US" altLang="en-US" sz="1800" b="0" i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3,600 cubic meters per hour: water consumed</a:t>
            </a:r>
          </a:p>
          <a:p>
            <a:pPr eaLnBrk="1" hangingPunct="1">
              <a:buClr>
                <a:srgbClr val="6E006E"/>
              </a:buClr>
              <a:buFont typeface="PressWriter Symbols" pitchFamily="2" charset="2"/>
              <a:buChar char="e"/>
            </a:pPr>
            <a:r>
              <a:rPr lang="en-US" altLang="en-US" sz="1800" b="0" i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26 acres of roof</a:t>
            </a:r>
          </a:p>
          <a:p>
            <a:pPr eaLnBrk="1" hangingPunct="1">
              <a:buClr>
                <a:srgbClr val="6E006E"/>
              </a:buClr>
              <a:buFont typeface="PressWriter Symbols" pitchFamily="2" charset="2"/>
              <a:buChar char="e"/>
            </a:pPr>
            <a:r>
              <a:rPr lang="en-US" altLang="en-US" sz="1800" b="0" i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51,210 square meters of floors</a:t>
            </a:r>
          </a:p>
          <a:p>
            <a:pPr eaLnBrk="1" hangingPunct="1">
              <a:buClr>
                <a:srgbClr val="6E006E"/>
              </a:buClr>
              <a:buFont typeface="PressWriter Symbols" pitchFamily="2" charset="2"/>
              <a:buChar char="e"/>
            </a:pPr>
            <a:r>
              <a:rPr lang="en-US" altLang="en-US" sz="1800" b="0" i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2,153 windows</a:t>
            </a:r>
          </a:p>
          <a:p>
            <a:pPr eaLnBrk="1" hangingPunct="1">
              <a:buClr>
                <a:srgbClr val="6E006E"/>
              </a:buClr>
              <a:buFont typeface="PressWriter Symbols" pitchFamily="2" charset="2"/>
              <a:buChar char="e"/>
            </a:pPr>
            <a:r>
              <a:rPr lang="en-US" altLang="en-US" sz="1800" b="0" i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700 rooms</a:t>
            </a:r>
          </a:p>
          <a:p>
            <a:pPr eaLnBrk="1" hangingPunct="1">
              <a:buClr>
                <a:srgbClr val="6E006E"/>
              </a:buClr>
              <a:buFont typeface="PressWriter Symbols" pitchFamily="2" charset="2"/>
              <a:buChar char="e"/>
            </a:pPr>
            <a:r>
              <a:rPr lang="en-US" altLang="en-US" sz="1800" b="0" i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67 staircases</a:t>
            </a:r>
          </a:p>
          <a:p>
            <a:pPr eaLnBrk="1" hangingPunct="1">
              <a:buClr>
                <a:srgbClr val="6E006E"/>
              </a:buClr>
              <a:buFont typeface="PressWriter Symbols" pitchFamily="2" charset="2"/>
              <a:buChar char="e"/>
            </a:pPr>
            <a:r>
              <a:rPr lang="en-US" altLang="en-US" sz="1800" b="0" i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6,000 paintings</a:t>
            </a:r>
          </a:p>
          <a:p>
            <a:pPr eaLnBrk="1" hangingPunct="1">
              <a:buClr>
                <a:srgbClr val="6E006E"/>
              </a:buClr>
              <a:buFont typeface="PressWriter Symbols" pitchFamily="2" charset="2"/>
              <a:buChar char="e"/>
            </a:pPr>
            <a:r>
              <a:rPr lang="en-US" altLang="en-US" sz="1800" b="0" i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1,500 drawings and 15,000 engravings</a:t>
            </a:r>
          </a:p>
          <a:p>
            <a:pPr eaLnBrk="1" hangingPunct="1">
              <a:buClr>
                <a:srgbClr val="6E006E"/>
              </a:buClr>
              <a:buFont typeface="PressWriter Symbols" pitchFamily="2" charset="2"/>
              <a:buChar char="e"/>
            </a:pPr>
            <a:r>
              <a:rPr lang="en-US" altLang="en-US" sz="1800" b="0" i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2,100 sculptures </a:t>
            </a:r>
          </a:p>
          <a:p>
            <a:pPr eaLnBrk="1" hangingPunct="1">
              <a:buClr>
                <a:srgbClr val="6E006E"/>
              </a:buClr>
              <a:buFont typeface="PressWriter Symbols" pitchFamily="2" charset="2"/>
              <a:buChar char="e"/>
            </a:pPr>
            <a:r>
              <a:rPr lang="en-US" altLang="en-US" sz="1800" b="0" i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5,000 items of furniture and </a:t>
            </a:r>
            <a:r>
              <a:rPr lang="en-US" altLang="en-US" sz="1800" b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objects d'art</a:t>
            </a:r>
          </a:p>
          <a:p>
            <a:pPr eaLnBrk="1" hangingPunct="1">
              <a:buClr>
                <a:srgbClr val="6E006E"/>
              </a:buClr>
              <a:buFont typeface="PressWriter Symbols" pitchFamily="2" charset="2"/>
              <a:buChar char="e"/>
            </a:pPr>
            <a:r>
              <a:rPr lang="en-US" altLang="en-US" sz="1800" b="0" i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150 varieties of apple and peach trees in the Vegetable Garden </a:t>
            </a:r>
          </a:p>
        </p:txBody>
      </p:sp>
    </p:spTree>
    <p:extLst>
      <p:ext uri="{BB962C8B-B14F-4D97-AF65-F5344CB8AC3E}">
        <p14:creationId xmlns:p14="http://schemas.microsoft.com/office/powerpoint/2010/main" val="69567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0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0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0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0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0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0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0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0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02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02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02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02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02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022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022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8022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8022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022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8022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8022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Versaille_Tod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447800"/>
            <a:ext cx="7010400" cy="496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3886200" y="381000"/>
            <a:ext cx="5867400" cy="762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hlin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400" i="0">
                <a:solidFill>
                  <a:srgbClr val="720072"/>
                </a:solidFill>
                <a:latin typeface="BlackChancery" pitchFamily="2" charset="0"/>
                <a:cs typeface="Times New Roman" panose="02020603050405020304" pitchFamily="18" charset="0"/>
              </a:rPr>
              <a:t>Versailles Today</a:t>
            </a:r>
          </a:p>
        </p:txBody>
      </p:sp>
    </p:spTree>
    <p:extLst>
      <p:ext uri="{BB962C8B-B14F-4D97-AF65-F5344CB8AC3E}">
        <p14:creationId xmlns:p14="http://schemas.microsoft.com/office/powerpoint/2010/main" val="21364528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3124200" y="304800"/>
            <a:ext cx="7391400" cy="15557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hlin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i="0">
                <a:solidFill>
                  <a:srgbClr val="720072"/>
                </a:solidFill>
                <a:latin typeface="BlackChancery" pitchFamily="2" charset="0"/>
                <a:cs typeface="Times New Roman" panose="02020603050405020304" pitchFamily="18" charset="0"/>
              </a:rPr>
              <a:t>Versailles Palace,</a:t>
            </a:r>
            <a:br>
              <a:rPr lang="en-US" altLang="en-US" sz="4800" i="0">
                <a:solidFill>
                  <a:srgbClr val="720072"/>
                </a:solidFill>
                <a:latin typeface="BlackChancery" pitchFamily="2" charset="0"/>
                <a:cs typeface="Times New Roman" panose="02020603050405020304" pitchFamily="18" charset="0"/>
              </a:rPr>
            </a:br>
            <a:r>
              <a:rPr lang="en-US" altLang="en-US" sz="4800" i="0">
                <a:solidFill>
                  <a:srgbClr val="720072"/>
                </a:solidFill>
                <a:latin typeface="BlackChancery" pitchFamily="2" charset="0"/>
                <a:cs typeface="Times New Roman" panose="02020603050405020304" pitchFamily="18" charset="0"/>
              </a:rPr>
              <a:t>Park Side</a:t>
            </a:r>
          </a:p>
        </p:txBody>
      </p:sp>
      <p:pic>
        <p:nvPicPr>
          <p:cNvPr id="54275" name="Picture 3" descr="VerGarden"/>
          <p:cNvPicPr>
            <a:picLocks noChangeAspect="1" noChangeArrowheads="1"/>
          </p:cNvPicPr>
          <p:nvPr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00" y="2122488"/>
            <a:ext cx="7429500" cy="42325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79995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3429000" y="457200"/>
            <a:ext cx="6781800" cy="14465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hlin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400" i="0">
                <a:solidFill>
                  <a:srgbClr val="720072"/>
                </a:solidFill>
                <a:latin typeface="BlackChancery" pitchFamily="2" charset="0"/>
                <a:cs typeface="Times New Roman" panose="02020603050405020304" pitchFamily="18" charset="0"/>
              </a:rPr>
              <a:t>Garden View of Versailles</a:t>
            </a:r>
          </a:p>
        </p:txBody>
      </p:sp>
      <p:pic>
        <p:nvPicPr>
          <p:cNvPr id="55299" name="Picture 3" descr="Versailles-GardenView"/>
          <p:cNvPicPr>
            <a:picLocks noChangeAspect="1" noChangeArrowheads="1"/>
          </p:cNvPicPr>
          <p:nvPr/>
        </p:nvPicPr>
        <p:blipFill>
          <a:blip r:embed="rId2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51" y="1828799"/>
            <a:ext cx="8018464" cy="470755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30882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3810000" y="471488"/>
            <a:ext cx="5943600" cy="15696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hlin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rgbClr val="333399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800" i="0">
                <a:solidFill>
                  <a:srgbClr val="720072"/>
                </a:solidFill>
                <a:latin typeface="BlackChancery" pitchFamily="2" charset="0"/>
                <a:cs typeface="Times New Roman" panose="02020603050405020304" pitchFamily="18" charset="0"/>
              </a:rPr>
              <a:t>Chateau de Versailles</a:t>
            </a:r>
          </a:p>
        </p:txBody>
      </p:sp>
      <p:pic>
        <p:nvPicPr>
          <p:cNvPr id="56323" name="Picture 3" descr="Chateau de Versailles"/>
          <p:cNvPicPr>
            <a:picLocks noChangeAspect="1" noChangeArrowheads="1"/>
          </p:cNvPicPr>
          <p:nvPr/>
        </p:nvPicPr>
        <p:blipFill>
          <a:blip r:embed="rId2">
            <a:lum bright="-10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981201"/>
            <a:ext cx="8218488" cy="467931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26534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8" name="Rectangle 4"/>
          <p:cNvSpPr>
            <a:spLocks noGrp="1" noChangeArrowheads="1"/>
          </p:cNvSpPr>
          <p:nvPr>
            <p:ph type="title"/>
          </p:nvPr>
        </p:nvSpPr>
        <p:spPr>
          <a:xfrm>
            <a:off x="1981200" y="0"/>
            <a:ext cx="8229600" cy="990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4400" b="1" dirty="0"/>
              <a:t>Model Peasant Village</a:t>
            </a:r>
          </a:p>
        </p:txBody>
      </p:sp>
      <p:pic>
        <p:nvPicPr>
          <p:cNvPr id="26628" name="Picture 7" descr="MA-peasant villag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39888" y="990600"/>
            <a:ext cx="4570412" cy="5715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807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6324600" y="990600"/>
            <a:ext cx="4191000" cy="5638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ko-KR" sz="2800"/>
              <a:t>Gardens of Versailles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ko-KR" sz="2800"/>
              <a:t>Escape from court life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ko-KR" sz="2800"/>
              <a:t>Milking parlor, pigsty, cowshed, 12 cottages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ko-KR" sz="2800"/>
              <a:t>Dressed in rustic costume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ko-KR" sz="2800"/>
              <a:t>Supervised peasants at work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ko-KR" sz="2800"/>
              <a:t>Performed in plays about country life</a:t>
            </a:r>
          </a:p>
        </p:txBody>
      </p:sp>
    </p:spTree>
    <p:extLst>
      <p:ext uri="{BB962C8B-B14F-4D97-AF65-F5344CB8AC3E}">
        <p14:creationId xmlns:p14="http://schemas.microsoft.com/office/powerpoint/2010/main" val="2085586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3113" y="2069025"/>
            <a:ext cx="9448800" cy="258821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France on the Eve of </a:t>
            </a:r>
            <a:br>
              <a:rPr lang="en-US" dirty="0"/>
            </a:br>
            <a:br>
              <a:rPr lang="en-US" dirty="0"/>
            </a:br>
            <a:r>
              <a:rPr lang="en-US" sz="8900" b="1" i="1" dirty="0">
                <a:solidFill>
                  <a:schemeClr val="accent6">
                    <a:lumMod val="75000"/>
                  </a:schemeClr>
                </a:solidFill>
                <a:latin typeface="Algerian" panose="04020705040A02060702" pitchFamily="82" charset="0"/>
              </a:rPr>
              <a:t>Rev</a:t>
            </a:r>
            <a:r>
              <a:rPr lang="en-US" sz="8900" b="1" i="1" dirty="0">
                <a:latin typeface="Algerian" panose="04020705040A02060702" pitchFamily="82" charset="0"/>
              </a:rPr>
              <a:t>olu</a:t>
            </a:r>
            <a:r>
              <a:rPr lang="en-US" sz="8900" b="1" i="1" dirty="0">
                <a:solidFill>
                  <a:srgbClr val="C00000"/>
                </a:solidFill>
                <a:latin typeface="Algerian" panose="04020705040A02060702" pitchFamily="82" charset="0"/>
              </a:rPr>
              <a:t>tion</a:t>
            </a:r>
            <a:endParaRPr lang="en-US" b="1" i="1" dirty="0">
              <a:solidFill>
                <a:srgbClr val="C00000"/>
              </a:solidFill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3889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MA-peasant village3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846160"/>
            <a:ext cx="7003731" cy="49131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86255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2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9144000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ko-KR" sz="2800"/>
              <a:t>% of income spent on bread</a:t>
            </a:r>
            <a:br>
              <a:rPr lang="en-US" altLang="ko-KR" sz="2800"/>
            </a:br>
            <a:r>
              <a:rPr lang="en-US" altLang="ko-KR" sz="2800"/>
              <a:t>for the average laborer</a:t>
            </a:r>
          </a:p>
        </p:txBody>
      </p:sp>
      <p:graphicFrame>
        <p:nvGraphicFramePr>
          <p:cNvPr id="30723" name="Object 7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984082" y="1600200"/>
          <a:ext cx="8223836" cy="453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차트" r:id="rId3" imgW="8229600" imgH="4533783" progId="MSGraph.Chart.8">
                  <p:embed followColorScheme="full"/>
                </p:oleObj>
              </mc:Choice>
              <mc:Fallback>
                <p:oleObj name="차트" r:id="rId3" imgW="8229600" imgH="4533783" progId="MSGraph.Chart.8">
                  <p:embed followColorScheme="full"/>
                  <p:pic>
                    <p:nvPicPr>
                      <p:cNvPr id="3072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4082" y="1600200"/>
                        <a:ext cx="8223836" cy="453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82934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101272" y="450337"/>
            <a:ext cx="8610600" cy="129302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4400" b="1" dirty="0"/>
              <a:t>Enlightenment Ideas Spread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idx="1"/>
          </p:nvPr>
        </p:nvSpPr>
        <p:spPr>
          <a:xfrm>
            <a:off x="1727200" y="2034310"/>
            <a:ext cx="8534400" cy="45307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3200" b="1" dirty="0"/>
              <a:t>Liberty-Natural rights</a:t>
            </a:r>
          </a:p>
          <a:p>
            <a:pPr eaLnBrk="1" hangingPunct="1">
              <a:defRPr/>
            </a:pPr>
            <a:r>
              <a:rPr lang="en-US" altLang="ko-KR" sz="3200" b="1" dirty="0"/>
              <a:t>Sovereignty of the people</a:t>
            </a:r>
          </a:p>
          <a:p>
            <a:pPr eaLnBrk="1" hangingPunct="1">
              <a:defRPr/>
            </a:pPr>
            <a:r>
              <a:rPr lang="en-US" altLang="ko-KR" sz="3200" b="1" dirty="0"/>
              <a:t>Equality</a:t>
            </a:r>
          </a:p>
          <a:p>
            <a:pPr lvl="1" eaLnBrk="1" hangingPunct="1">
              <a:defRPr/>
            </a:pPr>
            <a:r>
              <a:rPr lang="en-US" altLang="ko-KR" sz="3200" b="1" dirty="0"/>
              <a:t>Under the law</a:t>
            </a:r>
          </a:p>
          <a:p>
            <a:pPr lvl="1" eaLnBrk="1" hangingPunct="1">
              <a:defRPr/>
            </a:pPr>
            <a:r>
              <a:rPr lang="en-US" altLang="ko-KR" sz="3200" b="1" dirty="0"/>
              <a:t>Bourgeois ambitions and discontent</a:t>
            </a:r>
          </a:p>
          <a:p>
            <a:pPr lvl="1" eaLnBrk="1" hangingPunct="1">
              <a:defRPr/>
            </a:pPr>
            <a:r>
              <a:rPr lang="en-US" altLang="ko-KR" sz="3200" b="1" dirty="0"/>
              <a:t>Abbe Sieyes </a:t>
            </a:r>
            <a:r>
              <a:rPr lang="en-US" altLang="ko-KR" sz="3200" b="1" dirty="0">
                <a:latin typeface="Arial"/>
              </a:rPr>
              <a:t>“</a:t>
            </a:r>
            <a:r>
              <a:rPr lang="en-US" altLang="ko-KR" sz="3200" b="1" dirty="0"/>
              <a:t>What is the Third Estate</a:t>
            </a:r>
            <a:r>
              <a:rPr lang="en-US" altLang="ko-KR" sz="3200" b="1" dirty="0">
                <a:latin typeface="Arial"/>
              </a:rPr>
              <a:t>”</a:t>
            </a:r>
            <a:r>
              <a:rPr lang="en-US" altLang="ko-KR" sz="3200" b="1" dirty="0"/>
              <a:t> 1788</a:t>
            </a:r>
          </a:p>
          <a:p>
            <a:pPr eaLnBrk="1" hangingPunct="1">
              <a:defRPr/>
            </a:pPr>
            <a:r>
              <a:rPr lang="en-US" altLang="ko-KR" sz="3200" b="1" i="1" dirty="0" err="1"/>
              <a:t>Liberte</a:t>
            </a:r>
            <a:r>
              <a:rPr lang="en-US" altLang="ko-KR" sz="3200" b="1" i="1" dirty="0"/>
              <a:t>, </a:t>
            </a:r>
            <a:r>
              <a:rPr lang="en-US" altLang="ko-KR" sz="3200" b="1" i="1" dirty="0" err="1"/>
              <a:t>Egalite</a:t>
            </a:r>
            <a:r>
              <a:rPr lang="en-US" altLang="ko-KR" sz="3200" b="1" i="1" dirty="0"/>
              <a:t>, </a:t>
            </a:r>
            <a:r>
              <a:rPr lang="en-US" altLang="ko-KR" sz="3200" b="1" i="1" dirty="0" err="1"/>
              <a:t>Fraternite</a:t>
            </a:r>
            <a:r>
              <a:rPr lang="en-US" altLang="ko-KR" sz="3200" b="1" i="1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6238428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914072" y="230972"/>
            <a:ext cx="8610600" cy="1293028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altLang="ko-KR" sz="4800" b="1" i="1" dirty="0">
                <a:solidFill>
                  <a:srgbClr val="99CC00"/>
                </a:solidFill>
              </a:rPr>
              <a:t>What is the Third Estate?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2438400" y="1524000"/>
            <a:ext cx="7467600" cy="5181600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  <a:defRPr/>
            </a:pPr>
            <a:r>
              <a:rPr lang="en-US" altLang="ko-KR" sz="2400" b="1" i="1" dirty="0"/>
              <a:t>Everything. 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ko-KR" sz="4000" b="1" i="1" dirty="0">
                <a:solidFill>
                  <a:srgbClr val="99CC00"/>
                </a:solidFill>
              </a:rPr>
              <a:t>What has it been until Now?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ko-KR" sz="2400" b="1" i="1" dirty="0"/>
              <a:t>Nothing. 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ko-KR" sz="4000" b="1" i="1" dirty="0">
                <a:solidFill>
                  <a:srgbClr val="99CC00"/>
                </a:solidFill>
              </a:rPr>
              <a:t>What does it demand?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ko-KR" sz="2400" b="1" i="1" dirty="0"/>
              <a:t>To become something.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altLang="ko-KR" sz="2400" b="1" dirty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ko-KR" sz="2800" b="1" dirty="0" err="1"/>
              <a:t>Abb</a:t>
            </a:r>
            <a:r>
              <a:rPr lang="en-US" altLang="ko-KR" sz="2800" b="1" dirty="0" err="1">
                <a:latin typeface="Arial"/>
              </a:rPr>
              <a:t>é</a:t>
            </a:r>
            <a:r>
              <a:rPr lang="en-US" altLang="ko-KR" sz="2800" b="1" dirty="0"/>
              <a:t> Siey</a:t>
            </a:r>
            <a:r>
              <a:rPr lang="en-US" altLang="ko-KR" sz="2800" b="1" dirty="0">
                <a:latin typeface="Arial"/>
              </a:rPr>
              <a:t>è</a:t>
            </a:r>
            <a:r>
              <a:rPr lang="en-US" altLang="ko-KR" sz="2800" b="1" dirty="0"/>
              <a:t>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ko-KR" sz="2800" b="1" dirty="0"/>
              <a:t>"What is the third Estate?</a:t>
            </a:r>
            <a:r>
              <a:rPr lang="en-US" altLang="ko-KR" sz="2800" b="1" dirty="0">
                <a:latin typeface="Arial"/>
              </a:rPr>
              <a:t>“</a:t>
            </a:r>
            <a:r>
              <a:rPr lang="en-US" altLang="ko-KR" sz="2800" b="1" dirty="0"/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ko-KR" sz="2800" b="1" i="1" dirty="0"/>
              <a:t>"</a:t>
            </a:r>
            <a:r>
              <a:rPr lang="en-US" altLang="ko-KR" sz="2800" b="1" i="1" dirty="0" err="1"/>
              <a:t>Qu'est-ce</a:t>
            </a:r>
            <a:r>
              <a:rPr lang="en-US" altLang="ko-KR" sz="2800" b="1" i="1" dirty="0"/>
              <a:t> que le Tiers-</a:t>
            </a:r>
            <a:r>
              <a:rPr lang="en-US" altLang="ko-KR" sz="2800" b="1" i="1" dirty="0" err="1"/>
              <a:t>Etat</a:t>
            </a:r>
            <a:r>
              <a:rPr lang="en-US" altLang="ko-KR" sz="2800" b="1" i="1" dirty="0"/>
              <a:t>?"</a:t>
            </a:r>
            <a:endParaRPr lang="en-US" altLang="ko-KR" sz="2800" b="1" dirty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ko-KR" sz="2800" b="1" dirty="0"/>
              <a:t>January 1789</a:t>
            </a:r>
            <a:r>
              <a:rPr lang="en-US" altLang="ko-KR" sz="2400" b="1" dirty="0"/>
              <a:t> 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7333460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02365" y="1803405"/>
            <a:ext cx="10118035" cy="1825096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ko-KR" sz="7200" b="1" dirty="0"/>
              <a:t>The Revolution Begins</a:t>
            </a:r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en-US" altLang="ko-KR" sz="4800" b="1" dirty="0">
                <a:solidFill>
                  <a:schemeClr val="accent6">
                    <a:lumMod val="75000"/>
                  </a:schemeClr>
                </a:solidFill>
              </a:rPr>
              <a:t>1789-1792</a:t>
            </a:r>
          </a:p>
        </p:txBody>
      </p:sp>
    </p:spTree>
    <p:extLst>
      <p:ext uri="{BB962C8B-B14F-4D97-AF65-F5344CB8AC3E}">
        <p14:creationId xmlns:p14="http://schemas.microsoft.com/office/powerpoint/2010/main" val="34776885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955343" y="341293"/>
            <a:ext cx="10550857" cy="1293028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altLang="ko-KR" sz="4800" b="1" dirty="0"/>
              <a:t>Calling of the Estates General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3200" dirty="0"/>
              <a:t>Called in July 1788 to meet in 1789</a:t>
            </a:r>
          </a:p>
          <a:p>
            <a:pPr lvl="1" eaLnBrk="1" hangingPunct="1">
              <a:defRPr/>
            </a:pPr>
            <a:r>
              <a:rPr lang="en-US" altLang="ko-KR" sz="3200" dirty="0"/>
              <a:t>First time since 1614</a:t>
            </a:r>
          </a:p>
          <a:p>
            <a:pPr lvl="1" eaLnBrk="1" hangingPunct="1">
              <a:defRPr/>
            </a:pPr>
            <a:r>
              <a:rPr lang="en-US" altLang="ko-KR" sz="3200" dirty="0"/>
              <a:t>End of Absolutism</a:t>
            </a:r>
          </a:p>
          <a:p>
            <a:pPr eaLnBrk="1" hangingPunct="1">
              <a:defRPr/>
            </a:pPr>
            <a:r>
              <a:rPr lang="en-US" altLang="ko-KR" sz="3200" dirty="0"/>
              <a:t>Parliaments decides EG will be conducted in the same way as before</a:t>
            </a:r>
          </a:p>
          <a:p>
            <a:pPr lvl="1" eaLnBrk="1" hangingPunct="1">
              <a:defRPr/>
            </a:pPr>
            <a:r>
              <a:rPr lang="en-US" altLang="ko-KR" sz="3200" dirty="0"/>
              <a:t>One voter per Estate</a:t>
            </a:r>
          </a:p>
          <a:p>
            <a:pPr eaLnBrk="1" hangingPunct="1">
              <a:defRPr/>
            </a:pPr>
            <a:r>
              <a:rPr lang="en-US" altLang="ko-KR" sz="3200" dirty="0"/>
              <a:t>This disgusts the Third Estate</a:t>
            </a:r>
          </a:p>
        </p:txBody>
      </p:sp>
    </p:spTree>
    <p:extLst>
      <p:ext uri="{BB962C8B-B14F-4D97-AF65-F5344CB8AC3E}">
        <p14:creationId xmlns:p14="http://schemas.microsoft.com/office/powerpoint/2010/main" val="30304446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759123" y="444689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4800" b="1" dirty="0"/>
              <a:t>At the Estates General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idx="1"/>
          </p:nvPr>
        </p:nvSpPr>
        <p:spPr>
          <a:xfrm>
            <a:off x="382137" y="1587689"/>
            <a:ext cx="10931857" cy="5004179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3200" dirty="0"/>
              <a:t>May 5</a:t>
            </a:r>
            <a:r>
              <a:rPr lang="en-US" altLang="ko-KR" sz="3200" baseline="30000" dirty="0"/>
              <a:t>th</a:t>
            </a:r>
            <a:r>
              <a:rPr lang="en-US" altLang="ko-KR" sz="3200" dirty="0"/>
              <a:t> 1789</a:t>
            </a:r>
          </a:p>
          <a:p>
            <a:pPr eaLnBrk="1" hangingPunct="1">
              <a:defRPr/>
            </a:pPr>
            <a:r>
              <a:rPr lang="en-US" altLang="ko-KR" sz="3200" dirty="0"/>
              <a:t>Background of rising bread prices</a:t>
            </a:r>
          </a:p>
          <a:p>
            <a:pPr eaLnBrk="1" hangingPunct="1">
              <a:defRPr/>
            </a:pPr>
            <a:r>
              <a:rPr lang="en-US" altLang="ko-KR" sz="3200" dirty="0"/>
              <a:t>Third Estate urges reform, relief, equal voice (vote by head, not estate)</a:t>
            </a:r>
          </a:p>
          <a:p>
            <a:pPr eaLnBrk="1" hangingPunct="1">
              <a:defRPr/>
            </a:pPr>
            <a:r>
              <a:rPr lang="en-US" altLang="ko-KR" sz="3200" dirty="0"/>
              <a:t>Third Estate declares the </a:t>
            </a:r>
            <a:r>
              <a:rPr lang="en-US" altLang="ko-KR" sz="3200" dirty="0">
                <a:latin typeface="Arial"/>
              </a:rPr>
              <a:t>“</a:t>
            </a:r>
            <a:r>
              <a:rPr lang="en-US" altLang="ko-KR" sz="3200" dirty="0"/>
              <a:t>National Assembly</a:t>
            </a:r>
            <a:r>
              <a:rPr lang="en-US" altLang="ko-KR" sz="3200" dirty="0">
                <a:latin typeface="Arial"/>
              </a:rPr>
              <a:t>”</a:t>
            </a:r>
            <a:r>
              <a:rPr lang="en-US" altLang="ko-KR" sz="3200" dirty="0"/>
              <a:t> on June 17</a:t>
            </a:r>
            <a:r>
              <a:rPr lang="en-US" altLang="ko-KR" sz="3200" baseline="30000" dirty="0"/>
              <a:t>th</a:t>
            </a:r>
            <a:r>
              <a:rPr lang="en-US" altLang="ko-KR" sz="3200" dirty="0"/>
              <a:t> 1789 after weeks of arguing and stalemate</a:t>
            </a:r>
          </a:p>
          <a:p>
            <a:pPr eaLnBrk="1" hangingPunct="1">
              <a:defRPr/>
            </a:pPr>
            <a:r>
              <a:rPr lang="en-US" altLang="ko-KR" sz="3200" dirty="0"/>
              <a:t>Locked out of meeting place, convenes on the King</a:t>
            </a:r>
            <a:r>
              <a:rPr lang="en-US" altLang="ko-KR" sz="3200" dirty="0">
                <a:latin typeface="Arial"/>
              </a:rPr>
              <a:t>’</a:t>
            </a:r>
            <a:r>
              <a:rPr lang="en-US" altLang="ko-KR" sz="3200" dirty="0"/>
              <a:t>s tennis courts</a:t>
            </a:r>
          </a:p>
        </p:txBody>
      </p:sp>
    </p:spTree>
    <p:extLst>
      <p:ext uri="{BB962C8B-B14F-4D97-AF65-F5344CB8AC3E}">
        <p14:creationId xmlns:p14="http://schemas.microsoft.com/office/powerpoint/2010/main" val="21233647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 descr="Estates General 1789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500" y="1102519"/>
            <a:ext cx="6985000" cy="4203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5843" name="Text Box 6"/>
          <p:cNvSpPr txBox="1">
            <a:spLocks noChangeArrowheads="1"/>
          </p:cNvSpPr>
          <p:nvPr/>
        </p:nvSpPr>
        <p:spPr bwMode="auto">
          <a:xfrm>
            <a:off x="1310185" y="228600"/>
            <a:ext cx="1022217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defTabSz="914400" eaLnBrk="1" hangingPunct="1">
              <a:spcBef>
                <a:spcPct val="50000"/>
              </a:spcBef>
            </a:pPr>
            <a:r>
              <a:rPr lang="en-US" altLang="ko-KR" sz="3200" b="1" kern="0" dirty="0"/>
              <a:t>       Estates General at the palace of Versailles</a:t>
            </a:r>
          </a:p>
        </p:txBody>
      </p:sp>
    </p:spTree>
    <p:extLst>
      <p:ext uri="{BB962C8B-B14F-4D97-AF65-F5344CB8AC3E}">
        <p14:creationId xmlns:p14="http://schemas.microsoft.com/office/powerpoint/2010/main" val="3568985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4800" b="1" dirty="0"/>
              <a:t>The Tennis Court Oath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idx="1"/>
          </p:nvPr>
        </p:nvSpPr>
        <p:spPr>
          <a:xfrm>
            <a:off x="341194" y="1948901"/>
            <a:ext cx="11424314" cy="40241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4000" b="1" dirty="0"/>
              <a:t>June 20</a:t>
            </a:r>
            <a:r>
              <a:rPr lang="en-US" altLang="ko-KR" sz="4000" b="1" baseline="30000" dirty="0"/>
              <a:t>th</a:t>
            </a:r>
            <a:r>
              <a:rPr lang="en-US" altLang="ko-KR" sz="4000" b="1" dirty="0"/>
              <a:t> 1789</a:t>
            </a:r>
          </a:p>
          <a:p>
            <a:pPr eaLnBrk="1" hangingPunct="1">
              <a:defRPr/>
            </a:pPr>
            <a:r>
              <a:rPr lang="en-US" altLang="ko-KR" sz="4000" b="1" dirty="0"/>
              <a:t>Will not disband until a constitution is drafted</a:t>
            </a:r>
          </a:p>
          <a:p>
            <a:pPr eaLnBrk="1" hangingPunct="1">
              <a:defRPr/>
            </a:pPr>
            <a:r>
              <a:rPr lang="en-US" altLang="ko-KR" sz="4000" b="1" dirty="0"/>
              <a:t>Conservatives on right, Liberals on left</a:t>
            </a:r>
          </a:p>
          <a:p>
            <a:pPr eaLnBrk="1" hangingPunct="1">
              <a:defRPr/>
            </a:pPr>
            <a:r>
              <a:rPr lang="en-US" altLang="ko-KR" sz="4000" b="1" dirty="0"/>
              <a:t>Starts making laws in the name of the French people</a:t>
            </a:r>
          </a:p>
        </p:txBody>
      </p:sp>
    </p:spTree>
    <p:extLst>
      <p:ext uri="{BB962C8B-B14F-4D97-AF65-F5344CB8AC3E}">
        <p14:creationId xmlns:p14="http://schemas.microsoft.com/office/powerpoint/2010/main" val="27499305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6"/>
          <p:cNvSpPr txBox="1">
            <a:spLocks noChangeArrowheads="1"/>
          </p:cNvSpPr>
          <p:nvPr/>
        </p:nvSpPr>
        <p:spPr bwMode="auto">
          <a:xfrm>
            <a:off x="3534772" y="5950424"/>
            <a:ext cx="543180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defTabSz="914400" eaLnBrk="1" hangingPunct="1">
              <a:spcBef>
                <a:spcPct val="50000"/>
              </a:spcBef>
            </a:pPr>
            <a:r>
              <a:rPr lang="en-US" altLang="ko-KR" sz="3200" b="1" kern="0" dirty="0"/>
              <a:t>Tennis Court Oath</a:t>
            </a:r>
          </a:p>
        </p:txBody>
      </p:sp>
      <p:pic>
        <p:nvPicPr>
          <p:cNvPr id="40963" name="Picture 8" descr="tennisoath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304415"/>
            <a:ext cx="8534400" cy="564600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5708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4"/>
          <p:cNvSpPr>
            <a:spLocks noChangeArrowheads="1"/>
          </p:cNvSpPr>
          <p:nvPr/>
        </p:nvSpPr>
        <p:spPr bwMode="auto">
          <a:xfrm rot="-10040242">
            <a:off x="3263900" y="1898650"/>
            <a:ext cx="5608638" cy="3206750"/>
          </a:xfrm>
          <a:prstGeom prst="irregularSeal2">
            <a:avLst/>
          </a:prstGeom>
          <a:solidFill>
            <a:srgbClr val="FFFF00">
              <a:alpha val="79999"/>
            </a:srgbClr>
          </a:solidFill>
          <a:ln w="63500" cap="rnd">
            <a:solidFill>
              <a:srgbClr val="C00000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82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0" y="2895600"/>
            <a:ext cx="4953000" cy="1017588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altLang="ko-KR" sz="4800" b="1" dirty="0">
                <a:solidFill>
                  <a:srgbClr val="FF0000"/>
                </a:solidFill>
              </a:rPr>
              <a:t>Revolution</a:t>
            </a:r>
          </a:p>
        </p:txBody>
      </p:sp>
      <p:sp>
        <p:nvSpPr>
          <p:cNvPr id="138245" name="AutoShape 5"/>
          <p:cNvSpPr>
            <a:spLocks noChangeArrowheads="1"/>
          </p:cNvSpPr>
          <p:nvPr/>
        </p:nvSpPr>
        <p:spPr bwMode="auto">
          <a:xfrm>
            <a:off x="4648200" y="3872706"/>
            <a:ext cx="3048000" cy="2057400"/>
          </a:xfrm>
          <a:prstGeom prst="upArrowCallout">
            <a:avLst>
              <a:gd name="adj1" fmla="val 37037"/>
              <a:gd name="adj2" fmla="val 37037"/>
              <a:gd name="adj3" fmla="val 16667"/>
              <a:gd name="adj4" fmla="val 66667"/>
            </a:avLst>
          </a:prstGeom>
          <a:solidFill>
            <a:srgbClr val="FFCC00">
              <a:alpha val="74001"/>
            </a:srgbClr>
          </a:solidFill>
          <a:ln w="38100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kumimoji="1" lang="en-US" altLang="ko-KR" sz="32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Enlightenment </a:t>
            </a:r>
          </a:p>
          <a:p>
            <a:pPr algn="ctr">
              <a:defRPr/>
            </a:pPr>
            <a:r>
              <a:rPr kumimoji="1" lang="en-US" altLang="ko-KR" sz="32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ideas</a:t>
            </a:r>
            <a:endParaRPr kumimoji="1" lang="ko-KR" altLang="en-US" sz="3200" b="1" dirty="0">
              <a:solidFill>
                <a:srgbClr val="0066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8247" name="AutoShape 7"/>
          <p:cNvSpPr>
            <a:spLocks noChangeArrowheads="1"/>
          </p:cNvSpPr>
          <p:nvPr/>
        </p:nvSpPr>
        <p:spPr bwMode="auto">
          <a:xfrm>
            <a:off x="4648200" y="533400"/>
            <a:ext cx="3124200" cy="2362200"/>
          </a:xfrm>
          <a:prstGeom prst="downArrowCallout">
            <a:avLst>
              <a:gd name="adj1" fmla="val 33065"/>
              <a:gd name="adj2" fmla="val 33065"/>
              <a:gd name="adj3" fmla="val 16667"/>
              <a:gd name="adj4" fmla="val 66667"/>
            </a:avLst>
          </a:prstGeom>
          <a:solidFill>
            <a:srgbClr val="FFCC00">
              <a:alpha val="75000"/>
            </a:srgbClr>
          </a:solidFill>
          <a:ln w="38100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latinLnBrk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kumimoji="1" lang="en-US" altLang="ko-KR" sz="32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Class</a:t>
            </a:r>
          </a:p>
          <a:p>
            <a:pPr algn="ctr" latinLnBrk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kumimoji="1" lang="en-US" altLang="ko-KR" sz="32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resentments</a:t>
            </a:r>
          </a:p>
          <a:p>
            <a:pPr algn="ctr">
              <a:defRPr/>
            </a:pPr>
            <a:endParaRPr lang="ko-KR" altLang="en-US" dirty="0"/>
          </a:p>
        </p:txBody>
      </p:sp>
      <p:sp>
        <p:nvSpPr>
          <p:cNvPr id="138248" name="AutoShape 8"/>
          <p:cNvSpPr>
            <a:spLocks noChangeArrowheads="1"/>
          </p:cNvSpPr>
          <p:nvPr/>
        </p:nvSpPr>
        <p:spPr bwMode="auto">
          <a:xfrm>
            <a:off x="8182669" y="1929606"/>
            <a:ext cx="2514600" cy="2971800"/>
          </a:xfrm>
          <a:prstGeom prst="leftArrowCallout">
            <a:avLst>
              <a:gd name="adj1" fmla="val 29545"/>
              <a:gd name="adj2" fmla="val 29545"/>
              <a:gd name="adj3" fmla="val 16667"/>
              <a:gd name="adj4" fmla="val 66667"/>
            </a:avLst>
          </a:prstGeom>
          <a:solidFill>
            <a:srgbClr val="FFCC00">
              <a:alpha val="75000"/>
            </a:srgbClr>
          </a:solidFill>
          <a:ln w="38100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kumimoji="1" lang="en-US" altLang="ko-KR" sz="32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Bad</a:t>
            </a:r>
          </a:p>
          <a:p>
            <a:pPr>
              <a:defRPr/>
            </a:pPr>
            <a:r>
              <a:rPr kumimoji="1" lang="en-US" altLang="ko-KR" sz="32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harvests</a:t>
            </a:r>
            <a:endParaRPr kumimoji="1" lang="ko-KR" altLang="en-US" sz="3200" b="1" dirty="0">
              <a:solidFill>
                <a:srgbClr val="0066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8249" name="AutoShape 9"/>
          <p:cNvSpPr>
            <a:spLocks noChangeArrowheads="1"/>
          </p:cNvSpPr>
          <p:nvPr/>
        </p:nvSpPr>
        <p:spPr bwMode="auto">
          <a:xfrm>
            <a:off x="1737966" y="1811869"/>
            <a:ext cx="2667000" cy="2971800"/>
          </a:xfrm>
          <a:prstGeom prst="rightArrowCallout">
            <a:avLst>
              <a:gd name="adj1" fmla="val 27857"/>
              <a:gd name="adj2" fmla="val 27857"/>
              <a:gd name="adj3" fmla="val 16667"/>
              <a:gd name="adj4" fmla="val 66667"/>
            </a:avLst>
          </a:prstGeom>
          <a:solidFill>
            <a:srgbClr val="FFCC00">
              <a:alpha val="74001"/>
            </a:srgbClr>
          </a:solidFill>
          <a:ln w="38100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kumimoji="1" lang="en-US" altLang="ko-KR" sz="32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Financial</a:t>
            </a:r>
          </a:p>
          <a:p>
            <a:pPr algn="ctr">
              <a:defRPr/>
            </a:pPr>
            <a:r>
              <a:rPr kumimoji="1" lang="en-US" altLang="ko-KR" sz="32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crisis</a:t>
            </a:r>
            <a:endParaRPr kumimoji="1" lang="ko-KR" altLang="en-US" sz="3200" b="1" dirty="0">
              <a:solidFill>
                <a:srgbClr val="0066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972550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5" descr="storming of bastille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818" y="1744287"/>
            <a:ext cx="7572375" cy="443814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4035" name="Text Box 6"/>
          <p:cNvSpPr txBox="1">
            <a:spLocks noChangeArrowheads="1"/>
          </p:cNvSpPr>
          <p:nvPr/>
        </p:nvSpPr>
        <p:spPr bwMode="auto">
          <a:xfrm>
            <a:off x="354842" y="152401"/>
            <a:ext cx="11559654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ctr" defTabSz="914400" eaLnBrk="1" hangingPunct="1">
              <a:spcBef>
                <a:spcPct val="50000"/>
              </a:spcBef>
            </a:pPr>
            <a:r>
              <a:rPr lang="en-US" altLang="ko-KR" sz="3200" b="1" kern="0" dirty="0"/>
              <a:t>Storming of the Bastille</a:t>
            </a:r>
          </a:p>
          <a:p>
            <a:pPr algn="ctr" defTabSz="914400" eaLnBrk="1" hangingPunct="1">
              <a:spcBef>
                <a:spcPct val="50000"/>
              </a:spcBef>
            </a:pPr>
            <a:r>
              <a:rPr lang="en-US" altLang="ko-KR" sz="3200" b="1" kern="0" dirty="0"/>
              <a:t>July 14</a:t>
            </a:r>
            <a:r>
              <a:rPr lang="en-US" altLang="ko-KR" sz="3200" b="1" kern="0" baseline="30000" dirty="0"/>
              <a:t>th</a:t>
            </a:r>
            <a:r>
              <a:rPr lang="en-US" altLang="ko-KR" sz="3200" b="1" kern="0" dirty="0"/>
              <a:t> 1789</a:t>
            </a:r>
          </a:p>
        </p:txBody>
      </p:sp>
    </p:spTree>
    <p:extLst>
      <p:ext uri="{BB962C8B-B14F-4D97-AF65-F5344CB8AC3E}">
        <p14:creationId xmlns:p14="http://schemas.microsoft.com/office/powerpoint/2010/main" val="1641476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073021" y="354940"/>
            <a:ext cx="8610600" cy="129302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4800" b="1" dirty="0"/>
              <a:t>Rising Tensions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idx="1"/>
          </p:nvPr>
        </p:nvSpPr>
        <p:spPr>
          <a:xfrm>
            <a:off x="545910" y="1804917"/>
            <a:ext cx="10960290" cy="45307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3200" b="1" dirty="0"/>
              <a:t>June 27</a:t>
            </a:r>
            <a:r>
              <a:rPr lang="en-US" altLang="ko-KR" sz="3200" b="1" baseline="30000" dirty="0"/>
              <a:t>th</a:t>
            </a:r>
            <a:r>
              <a:rPr lang="en-US" altLang="ko-KR" sz="3200" b="1" dirty="0"/>
              <a:t> Louis orders nobles and clergy to join the Third Estate- they refuse</a:t>
            </a:r>
          </a:p>
          <a:p>
            <a:pPr eaLnBrk="1" hangingPunct="1">
              <a:defRPr/>
            </a:pPr>
            <a:r>
              <a:rPr lang="en-US" altLang="ko-KR" sz="3200" b="1" dirty="0"/>
              <a:t>Louis orders army near Paris &amp; Versailles</a:t>
            </a:r>
          </a:p>
          <a:p>
            <a:pPr eaLnBrk="1" hangingPunct="1">
              <a:defRPr/>
            </a:pPr>
            <a:r>
              <a:rPr lang="en-US" altLang="ko-KR" sz="3200" b="1" dirty="0"/>
              <a:t>Soaring bread prices</a:t>
            </a:r>
          </a:p>
          <a:p>
            <a:pPr eaLnBrk="1" hangingPunct="1">
              <a:defRPr/>
            </a:pPr>
            <a:r>
              <a:rPr lang="en-US" altLang="ko-KR" sz="3200" b="1" dirty="0"/>
              <a:t>Fear of aristocratic plot against Assembly</a:t>
            </a:r>
          </a:p>
          <a:p>
            <a:pPr eaLnBrk="1" hangingPunct="1">
              <a:defRPr/>
            </a:pPr>
            <a:r>
              <a:rPr lang="en-US" altLang="ko-KR" sz="3200" b="1" dirty="0"/>
              <a:t>Storming of the Bastille, July 14</a:t>
            </a:r>
            <a:r>
              <a:rPr lang="en-US" altLang="ko-KR" sz="3200" b="1" baseline="30000" dirty="0"/>
              <a:t>th</a:t>
            </a:r>
            <a:r>
              <a:rPr lang="en-US" altLang="ko-KR" sz="3200" b="1" dirty="0"/>
              <a:t> </a:t>
            </a:r>
          </a:p>
          <a:p>
            <a:pPr lvl="1" eaLnBrk="1" hangingPunct="1">
              <a:defRPr/>
            </a:pPr>
            <a:r>
              <a:rPr lang="en-US" altLang="ko-KR" sz="3200" b="1" dirty="0"/>
              <a:t>Aristocrats flee</a:t>
            </a:r>
          </a:p>
          <a:p>
            <a:pPr lvl="1" eaLnBrk="1" hangingPunct="1">
              <a:defRPr/>
            </a:pPr>
            <a:r>
              <a:rPr lang="en-US" altLang="ko-KR" sz="3200" b="1" dirty="0"/>
              <a:t>Louis withdraws troops</a:t>
            </a:r>
          </a:p>
        </p:txBody>
      </p:sp>
    </p:spTree>
    <p:extLst>
      <p:ext uri="{BB962C8B-B14F-4D97-AF65-F5344CB8AC3E}">
        <p14:creationId xmlns:p14="http://schemas.microsoft.com/office/powerpoint/2010/main" val="12280520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977487" y="307172"/>
            <a:ext cx="8610600" cy="129302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4800" b="1" dirty="0"/>
              <a:t>Chain Reaction</a:t>
            </a:r>
          </a:p>
        </p:txBody>
      </p:sp>
      <p:sp>
        <p:nvSpPr>
          <p:cNvPr id="149507" name="Rectangle 3"/>
          <p:cNvSpPr>
            <a:spLocks noGrp="1" noChangeArrowheads="1"/>
          </p:cNvSpPr>
          <p:nvPr>
            <p:ph idx="1"/>
          </p:nvPr>
        </p:nvSpPr>
        <p:spPr>
          <a:xfrm>
            <a:off x="573205" y="1600200"/>
            <a:ext cx="11014881" cy="495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3200" dirty="0"/>
              <a:t>Peasants in the countryside hear of the success of the Paris riots</a:t>
            </a:r>
          </a:p>
          <a:p>
            <a:pPr eaLnBrk="1" hangingPunct="1">
              <a:defRPr/>
            </a:pPr>
            <a:r>
              <a:rPr lang="en-US" altLang="ko-KR" sz="3200" dirty="0"/>
              <a:t>Triggers riots throughout France</a:t>
            </a:r>
          </a:p>
          <a:p>
            <a:pPr eaLnBrk="1" hangingPunct="1">
              <a:defRPr/>
            </a:pPr>
            <a:r>
              <a:rPr lang="en-US" altLang="ko-KR" sz="3200" dirty="0"/>
              <a:t>The Great Fear</a:t>
            </a:r>
          </a:p>
          <a:p>
            <a:pPr lvl="1" eaLnBrk="1" hangingPunct="1">
              <a:defRPr/>
            </a:pPr>
            <a:r>
              <a:rPr lang="en-US" altLang="ko-KR" sz="3200" dirty="0"/>
              <a:t>Looting (food)</a:t>
            </a:r>
          </a:p>
          <a:p>
            <a:pPr lvl="1" eaLnBrk="1" hangingPunct="1">
              <a:defRPr/>
            </a:pPr>
            <a:r>
              <a:rPr lang="en-US" altLang="ko-KR" sz="3200" dirty="0"/>
              <a:t>Burning (houses of Lords, records of obligations)</a:t>
            </a:r>
          </a:p>
          <a:p>
            <a:pPr eaLnBrk="1" hangingPunct="1">
              <a:defRPr/>
            </a:pPr>
            <a:r>
              <a:rPr lang="en-US" altLang="ko-KR" sz="3200" dirty="0"/>
              <a:t>Louis acts indecisively</a:t>
            </a:r>
          </a:p>
          <a:p>
            <a:pPr lvl="1" eaLnBrk="1" hangingPunct="1">
              <a:defRPr/>
            </a:pPr>
            <a:r>
              <a:rPr lang="en-US" altLang="ko-KR" sz="3200" dirty="0"/>
              <a:t>People begin to demand his removal</a:t>
            </a:r>
          </a:p>
        </p:txBody>
      </p:sp>
    </p:spTree>
    <p:extLst>
      <p:ext uri="{BB962C8B-B14F-4D97-AF65-F5344CB8AC3E}">
        <p14:creationId xmlns:p14="http://schemas.microsoft.com/office/powerpoint/2010/main" val="32279773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5" descr="greaatfear-june-aug-1789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641033"/>
            <a:ext cx="6172200" cy="600760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6083" name="Text Box 6"/>
          <p:cNvSpPr txBox="1">
            <a:spLocks noChangeArrowheads="1"/>
          </p:cNvSpPr>
          <p:nvPr/>
        </p:nvSpPr>
        <p:spPr bwMode="auto">
          <a:xfrm>
            <a:off x="4038600" y="152401"/>
            <a:ext cx="434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ctr" defTabSz="914400" eaLnBrk="1" hangingPunct="1">
              <a:spcBef>
                <a:spcPct val="50000"/>
              </a:spcBef>
            </a:pPr>
            <a:r>
              <a:rPr lang="en-US" altLang="ko-KR" sz="2800" kern="0">
                <a:solidFill>
                  <a:srgbClr val="000000"/>
                </a:solidFill>
              </a:rPr>
              <a:t>The Great Fear</a:t>
            </a:r>
          </a:p>
        </p:txBody>
      </p:sp>
    </p:spTree>
    <p:extLst>
      <p:ext uri="{BB962C8B-B14F-4D97-AF65-F5344CB8AC3E}">
        <p14:creationId xmlns:p14="http://schemas.microsoft.com/office/powerpoint/2010/main" val="179488265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7543800" y="2133601"/>
            <a:ext cx="2971800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14400" eaLnBrk="0" hangingPunct="0">
              <a:defRPr/>
            </a:pPr>
            <a:r>
              <a:rPr lang="en-US" altLang="ko-KR" sz="4400" b="1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Path</a:t>
            </a:r>
            <a:br>
              <a:rPr lang="en-US" altLang="ko-KR" sz="4400" b="1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altLang="ko-KR" sz="4400" b="1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of the</a:t>
            </a:r>
            <a:br>
              <a:rPr lang="en-US" altLang="ko-KR" sz="4400" b="1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altLang="ko-KR" sz="4400" b="1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Great</a:t>
            </a:r>
            <a:br>
              <a:rPr lang="en-US" altLang="ko-KR" sz="4400" b="1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altLang="ko-KR" sz="4400" b="1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Fear</a:t>
            </a:r>
          </a:p>
        </p:txBody>
      </p:sp>
      <p:pic>
        <p:nvPicPr>
          <p:cNvPr id="47107" name="Picture 3" descr="map-path of the Great Fear"/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" r="3630" b="6706"/>
          <a:stretch>
            <a:fillRect/>
          </a:stretch>
        </p:blipFill>
        <p:spPr bwMode="auto">
          <a:xfrm>
            <a:off x="1693864" y="228600"/>
            <a:ext cx="5748337" cy="64770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483559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4800" b="1" dirty="0"/>
              <a:t>August 4</a:t>
            </a:r>
            <a:r>
              <a:rPr lang="en-US" altLang="ko-KR" sz="4800" b="1" baseline="30000" dirty="0"/>
              <a:t>th</a:t>
            </a:r>
            <a:r>
              <a:rPr lang="en-US" altLang="ko-KR" sz="4800" b="1" dirty="0"/>
              <a:t> 1789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idx="1"/>
          </p:nvPr>
        </p:nvSpPr>
        <p:spPr>
          <a:xfrm>
            <a:off x="382136" y="2057401"/>
            <a:ext cx="11300347" cy="4391167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ko-KR" sz="3200" dirty="0"/>
              <a:t>Emergency night session called in response to </a:t>
            </a:r>
            <a:r>
              <a:rPr lang="en-US" altLang="ko-KR" sz="3200" dirty="0">
                <a:latin typeface="Arial"/>
              </a:rPr>
              <a:t>“</a:t>
            </a:r>
            <a:r>
              <a:rPr lang="en-US" altLang="ko-KR" sz="3200" dirty="0"/>
              <a:t>Le Grande </a:t>
            </a:r>
            <a:r>
              <a:rPr lang="en-US" altLang="ko-KR" sz="3200" dirty="0" err="1"/>
              <a:t>Peur</a:t>
            </a:r>
            <a:r>
              <a:rPr lang="en-US" altLang="ko-KR" sz="3200" dirty="0">
                <a:latin typeface="Arial"/>
              </a:rPr>
              <a:t>”</a:t>
            </a:r>
            <a:endParaRPr lang="en-US" altLang="ko-KR" sz="32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ko-KR" sz="3200" dirty="0"/>
              <a:t>National Assembly ends serfdom, feudalism, all class privilege (</a:t>
            </a:r>
            <a:r>
              <a:rPr lang="en-US" altLang="ko-KR" sz="3200" b="1" dirty="0"/>
              <a:t>August Decrees</a:t>
            </a:r>
            <a:r>
              <a:rPr lang="en-US" altLang="ko-KR" sz="3200" dirty="0"/>
              <a:t>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ko-KR" sz="3200" b="1" i="1" dirty="0">
                <a:latin typeface="Arial"/>
              </a:rPr>
              <a:t>“</a:t>
            </a:r>
            <a:r>
              <a:rPr lang="en-US" altLang="ko-KR" sz="3200" b="1" i="1" dirty="0"/>
              <a:t>Liberty, equality, fraternity</a:t>
            </a:r>
            <a:r>
              <a:rPr lang="en-US" altLang="ko-KR" sz="3200" b="1" i="1" dirty="0">
                <a:latin typeface="Arial"/>
              </a:rPr>
              <a:t>”</a:t>
            </a:r>
            <a:endParaRPr lang="en-US" altLang="ko-KR" sz="3200" b="1" i="1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ko-KR" sz="3200" dirty="0">
                <a:solidFill>
                  <a:srgbClr val="23AF30"/>
                </a:solidFill>
              </a:rPr>
              <a:t>Declaration of the Rights of Man and of the Citizen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ko-KR" sz="3200" dirty="0"/>
              <a:t>Calls for a constitutional monarchy like that of Britain</a:t>
            </a:r>
          </a:p>
        </p:txBody>
      </p:sp>
    </p:spTree>
    <p:extLst>
      <p:ext uri="{BB962C8B-B14F-4D97-AF65-F5344CB8AC3E}">
        <p14:creationId xmlns:p14="http://schemas.microsoft.com/office/powerpoint/2010/main" val="56165129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5" descr="declaration rights of man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1" y="0"/>
            <a:ext cx="5110163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0179" name="Text Box 6"/>
          <p:cNvSpPr txBox="1">
            <a:spLocks noChangeArrowheads="1"/>
          </p:cNvSpPr>
          <p:nvPr/>
        </p:nvSpPr>
        <p:spPr bwMode="auto">
          <a:xfrm>
            <a:off x="7620000" y="533400"/>
            <a:ext cx="2895600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defTabSz="914400" eaLnBrk="1" hangingPunct="1">
              <a:spcBef>
                <a:spcPct val="50000"/>
              </a:spcBef>
            </a:pPr>
            <a:r>
              <a:rPr lang="en-US" altLang="ko-KR" kern="0"/>
              <a:t>Declaration of the Rights of Man and of the Citizen</a:t>
            </a:r>
          </a:p>
          <a:p>
            <a:pPr defTabSz="914400" eaLnBrk="1" hangingPunct="1">
              <a:spcBef>
                <a:spcPct val="50000"/>
              </a:spcBef>
            </a:pPr>
            <a:r>
              <a:rPr lang="en-US" altLang="ko-KR" kern="0"/>
              <a:t>Adopted August 26, 1789</a:t>
            </a:r>
          </a:p>
        </p:txBody>
      </p:sp>
    </p:spTree>
    <p:extLst>
      <p:ext uri="{BB962C8B-B14F-4D97-AF65-F5344CB8AC3E}">
        <p14:creationId xmlns:p14="http://schemas.microsoft.com/office/powerpoint/2010/main" val="349634732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5" descr="womens march on versailles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2308520"/>
            <a:ext cx="7312925" cy="434387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03" name="Text Box 6"/>
          <p:cNvSpPr txBox="1">
            <a:spLocks noChangeArrowheads="1"/>
          </p:cNvSpPr>
          <p:nvPr/>
        </p:nvSpPr>
        <p:spPr bwMode="auto">
          <a:xfrm>
            <a:off x="1214651" y="862083"/>
            <a:ext cx="1019487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defTabSz="914400" eaLnBrk="1" hangingPunct="1">
              <a:spcBef>
                <a:spcPct val="50000"/>
              </a:spcBef>
            </a:pPr>
            <a:r>
              <a:rPr lang="en-US" altLang="ko-KR" sz="3600" kern="0" dirty="0"/>
              <a:t>Women’s march to Versailles, October 5, 1789</a:t>
            </a:r>
          </a:p>
        </p:txBody>
      </p:sp>
      <p:sp>
        <p:nvSpPr>
          <p:cNvPr id="98311" name="Text Box 7"/>
          <p:cNvSpPr txBox="1">
            <a:spLocks noChangeArrowheads="1"/>
          </p:cNvSpPr>
          <p:nvPr/>
        </p:nvSpPr>
        <p:spPr bwMode="auto">
          <a:xfrm>
            <a:off x="1524000" y="6248401"/>
            <a:ext cx="9144000" cy="44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14400" eaLnBrk="0" hangingPunct="0">
              <a:spcBef>
                <a:spcPct val="50000"/>
              </a:spcBef>
              <a:defRPr/>
            </a:pPr>
            <a:r>
              <a:rPr lang="en-US" altLang="ko-KR" sz="2300" i="1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We want the baker, the baker’s wife and the baker’s boy!</a:t>
            </a:r>
          </a:p>
        </p:txBody>
      </p:sp>
    </p:spTree>
    <p:extLst>
      <p:ext uri="{BB962C8B-B14F-4D97-AF65-F5344CB8AC3E}">
        <p14:creationId xmlns:p14="http://schemas.microsoft.com/office/powerpoint/2010/main" val="219190164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4800" b="1" dirty="0"/>
              <a:t>October Days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idx="1"/>
          </p:nvPr>
        </p:nvSpPr>
        <p:spPr>
          <a:xfrm>
            <a:off x="232012" y="2194560"/>
            <a:ext cx="11668836" cy="4024125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altLang="ko-KR" sz="3600" b="1" dirty="0"/>
              <a:t>Louis had not accepted the August 4 decrees or the Declaration</a:t>
            </a:r>
          </a:p>
          <a:p>
            <a:pPr eaLnBrk="1" hangingPunct="1">
              <a:defRPr/>
            </a:pPr>
            <a:r>
              <a:rPr lang="en-US" altLang="ko-KR" sz="3600" b="1" dirty="0"/>
              <a:t>Women (and men) march on Versailles to demand bread</a:t>
            </a:r>
          </a:p>
          <a:p>
            <a:pPr lvl="1" eaLnBrk="1" hangingPunct="1">
              <a:defRPr/>
            </a:pPr>
            <a:r>
              <a:rPr lang="en-US" altLang="ko-KR" sz="3600" b="1" dirty="0"/>
              <a:t>Joined by 20,000 Paris Guards</a:t>
            </a:r>
          </a:p>
          <a:p>
            <a:pPr lvl="1" eaLnBrk="1" hangingPunct="1">
              <a:defRPr/>
            </a:pPr>
            <a:r>
              <a:rPr lang="en-US" altLang="ko-KR" sz="3600" b="1" dirty="0"/>
              <a:t>Louis promises bread</a:t>
            </a:r>
          </a:p>
          <a:p>
            <a:pPr lvl="1" eaLnBrk="1" hangingPunct="1">
              <a:defRPr/>
            </a:pPr>
            <a:r>
              <a:rPr lang="en-US" altLang="ko-KR" sz="3600" b="1" dirty="0"/>
              <a:t>Royal family forced to Paris</a:t>
            </a:r>
          </a:p>
          <a:p>
            <a:pPr lvl="2" eaLnBrk="1" hangingPunct="1">
              <a:defRPr/>
            </a:pPr>
            <a:r>
              <a:rPr lang="en-US" altLang="ko-KR" sz="3200" b="1" dirty="0"/>
              <a:t>Remove Louis from the influence of his corrupt ministers</a:t>
            </a:r>
            <a:endParaRPr lang="en-US" altLang="ko-KR" b="1" dirty="0"/>
          </a:p>
        </p:txBody>
      </p:sp>
    </p:spTree>
    <p:extLst>
      <p:ext uri="{BB962C8B-B14F-4D97-AF65-F5344CB8AC3E}">
        <p14:creationId xmlns:p14="http://schemas.microsoft.com/office/powerpoint/2010/main" val="194191299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27630" y="223222"/>
            <a:ext cx="11078570" cy="11430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altLang="ko-KR" sz="4800" b="1" dirty="0"/>
              <a:t>The National Assembly &amp; Reforms</a:t>
            </a:r>
          </a:p>
        </p:txBody>
      </p:sp>
      <p:sp>
        <p:nvSpPr>
          <p:cNvPr id="152579" name="Rectangle 3"/>
          <p:cNvSpPr>
            <a:spLocks noGrp="1" noChangeArrowheads="1"/>
          </p:cNvSpPr>
          <p:nvPr>
            <p:ph idx="1"/>
          </p:nvPr>
        </p:nvSpPr>
        <p:spPr>
          <a:xfrm>
            <a:off x="313899" y="1594058"/>
            <a:ext cx="11546005" cy="4024125"/>
          </a:xfrm>
        </p:spPr>
        <p:txBody>
          <a:bodyPr>
            <a:no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ko-KR" sz="5400" b="1" dirty="0"/>
              <a:t>Subordination of Church to State</a:t>
            </a:r>
          </a:p>
          <a:p>
            <a:pPr eaLnBrk="1" hangingPunct="1">
              <a:defRPr/>
            </a:pPr>
            <a:r>
              <a:rPr lang="en-US" altLang="ko-KR" sz="3200" b="1" dirty="0"/>
              <a:t>Confiscates Church property (Nov. 1789)</a:t>
            </a:r>
          </a:p>
          <a:p>
            <a:pPr lvl="1" eaLnBrk="1" hangingPunct="1">
              <a:defRPr/>
            </a:pPr>
            <a:r>
              <a:rPr lang="en-US" altLang="ko-KR" sz="3200" b="1" dirty="0"/>
              <a:t>Sells land to pay public debt</a:t>
            </a:r>
          </a:p>
          <a:p>
            <a:pPr eaLnBrk="1" hangingPunct="1">
              <a:defRPr/>
            </a:pPr>
            <a:r>
              <a:rPr lang="en-US" altLang="ko-KR" sz="3200" b="1" dirty="0"/>
              <a:t>Civil Constitution of the Clergy (1790)</a:t>
            </a:r>
          </a:p>
          <a:p>
            <a:pPr lvl="1" eaLnBrk="1" hangingPunct="1">
              <a:defRPr/>
            </a:pPr>
            <a:r>
              <a:rPr lang="en-US" altLang="ko-KR" sz="3200" b="1" dirty="0"/>
              <a:t>Reduces power of bishops</a:t>
            </a:r>
          </a:p>
          <a:p>
            <a:pPr lvl="1" eaLnBrk="1" hangingPunct="1">
              <a:defRPr/>
            </a:pPr>
            <a:r>
              <a:rPr lang="en-US" altLang="ko-KR" sz="3200" b="1" dirty="0"/>
              <a:t>Clergy selected and paid by the State</a:t>
            </a:r>
          </a:p>
          <a:p>
            <a:pPr lvl="1" eaLnBrk="1" hangingPunct="1">
              <a:defRPr/>
            </a:pPr>
            <a:r>
              <a:rPr lang="en-US" altLang="ko-KR" sz="3200" b="1" dirty="0"/>
              <a:t>Oath of Allegiance</a:t>
            </a:r>
          </a:p>
        </p:txBody>
      </p:sp>
    </p:spTree>
    <p:extLst>
      <p:ext uri="{BB962C8B-B14F-4D97-AF65-F5344CB8AC3E}">
        <p14:creationId xmlns:p14="http://schemas.microsoft.com/office/powerpoint/2010/main" val="2143849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981200" y="228601"/>
            <a:ext cx="8686800" cy="2366817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altLang="ko-KR" sz="6600" b="1" dirty="0"/>
              <a:t>Before the Revolution</a:t>
            </a:r>
          </a:p>
        </p:txBody>
      </p:sp>
      <p:sp>
        <p:nvSpPr>
          <p:cNvPr id="11674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32201"/>
            <a:ext cx="9448800" cy="1179944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altLang="ko-KR" sz="3600" b="1" dirty="0">
                <a:latin typeface="Arial"/>
              </a:rPr>
              <a:t>“</a:t>
            </a:r>
            <a:r>
              <a:rPr lang="en-US" altLang="ko-KR" sz="3600" b="1" dirty="0"/>
              <a:t>Le </a:t>
            </a:r>
            <a:r>
              <a:rPr lang="en-US" altLang="ko-KR" sz="3600" b="1" dirty="0" err="1"/>
              <a:t>Ancien</a:t>
            </a:r>
            <a:r>
              <a:rPr lang="en-US" altLang="ko-KR" sz="3600" b="1" dirty="0"/>
              <a:t> Regime</a:t>
            </a:r>
            <a:r>
              <a:rPr lang="en-US" altLang="ko-KR" sz="3600" b="1" dirty="0">
                <a:latin typeface="Arial"/>
              </a:rPr>
              <a:t>”</a:t>
            </a:r>
            <a:endParaRPr lang="en-US" altLang="ko-KR" sz="3600" b="1" dirty="0"/>
          </a:p>
          <a:p>
            <a:pPr eaLnBrk="1" hangingPunct="1">
              <a:defRPr/>
            </a:pPr>
            <a:r>
              <a:rPr lang="en-US" altLang="ko-KR" sz="3600" b="1" dirty="0"/>
              <a:t>The Old Regime</a:t>
            </a:r>
          </a:p>
        </p:txBody>
      </p:sp>
    </p:spTree>
    <p:extLst>
      <p:ext uri="{BB962C8B-B14F-4D97-AF65-F5344CB8AC3E}">
        <p14:creationId xmlns:p14="http://schemas.microsoft.com/office/powerpoint/2010/main" val="293753823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1524000" y="152400"/>
            <a:ext cx="9144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14400" eaLnBrk="0" hangingPunct="0">
              <a:spcBef>
                <a:spcPct val="50000"/>
              </a:spcBef>
              <a:defRPr/>
            </a:pPr>
            <a:r>
              <a:rPr lang="en-US" altLang="ko-KR" sz="36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굴림" pitchFamily="50" charset="-127"/>
              </a:rPr>
              <a:t>Confiscation of Church Lands</a:t>
            </a:r>
          </a:p>
        </p:txBody>
      </p:sp>
      <p:pic>
        <p:nvPicPr>
          <p:cNvPr id="54275" name="Picture 4" descr="Civil Constitution of the Clergy"/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762001"/>
            <a:ext cx="9144000" cy="538321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285596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6019800" y="152400"/>
            <a:ext cx="4648200" cy="762000"/>
          </a:xfrm>
          <a:prstGeom prst="rect">
            <a:avLst/>
          </a:prstGeom>
          <a:noFill/>
          <a:ln>
            <a:noFill/>
          </a:ln>
          <a:effectLst>
            <a:outerShdw dist="12700" dir="54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914400" eaLnBrk="0" hangingPunct="0">
              <a:defRPr/>
            </a:pPr>
            <a:r>
              <a:rPr lang="en-US" altLang="ko-KR" sz="4400" b="1" ker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굴림" pitchFamily="50" charset="-127"/>
              </a:rPr>
              <a:t>Print </a:t>
            </a:r>
            <a:r>
              <a:rPr lang="en-US" altLang="ko-KR" sz="4400" b="1" i="1" ker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굴림" pitchFamily="50" charset="-127"/>
              </a:rPr>
              <a:t>Assignats</a:t>
            </a:r>
          </a:p>
        </p:txBody>
      </p:sp>
      <p:pic>
        <p:nvPicPr>
          <p:cNvPr id="34819" name="Picture 3" descr="assignats3"/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28600"/>
            <a:ext cx="3048000" cy="27559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1528550" y="5769592"/>
            <a:ext cx="1197363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57200" indent="-457200" defTabSz="914400" eaLnBrk="0" hangingPunct="0">
              <a:buClr>
                <a:srgbClr val="DC0000"/>
              </a:buClr>
              <a:buSzPct val="110000"/>
              <a:defRPr/>
            </a:pPr>
            <a:r>
              <a:rPr lang="en-US" altLang="ko-KR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Issued by the National Constituent Assembly.</a:t>
            </a:r>
          </a:p>
          <a:p>
            <a:pPr marL="457200" indent="-457200" defTabSz="914400" eaLnBrk="0" hangingPunct="0">
              <a:buClr>
                <a:srgbClr val="DC0000"/>
              </a:buClr>
              <a:buSzPct val="110000"/>
              <a:defRPr/>
            </a:pPr>
            <a:r>
              <a:rPr lang="en-US" altLang="ko-KR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Interest-bearing notes with church lands as security.</a:t>
            </a:r>
          </a:p>
        </p:txBody>
      </p:sp>
      <p:pic>
        <p:nvPicPr>
          <p:cNvPr id="56325" name="Picture 5" descr="printing assignat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1" y="1143000"/>
            <a:ext cx="3992563" cy="439799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2" name="Picture 6" descr="assignat1"/>
          <p:cNvPicPr>
            <a:picLocks noChangeAspect="1" noChangeArrowheads="1"/>
          </p:cNvPicPr>
          <p:nvPr/>
        </p:nvPicPr>
        <p:blipFill>
          <a:blip r:embed="rId5">
            <a:lum bright="-12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" r="1601" b="1755"/>
          <a:stretch>
            <a:fillRect/>
          </a:stretch>
        </p:blipFill>
        <p:spPr bwMode="auto">
          <a:xfrm>
            <a:off x="1905000" y="3124202"/>
            <a:ext cx="3886200" cy="241679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262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6" name="Rectangle 4"/>
          <p:cNvSpPr>
            <a:spLocks noGrp="1" noChangeArrowheads="1"/>
          </p:cNvSpPr>
          <p:nvPr>
            <p:ph type="title"/>
          </p:nvPr>
        </p:nvSpPr>
        <p:spPr>
          <a:xfrm>
            <a:off x="368489" y="394648"/>
            <a:ext cx="11013744" cy="13716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altLang="ko-KR" sz="4800" b="1" dirty="0"/>
              <a:t>The National Assembly &amp; Reforms</a:t>
            </a:r>
          </a:p>
        </p:txBody>
      </p:sp>
      <p:sp>
        <p:nvSpPr>
          <p:cNvPr id="156675" name="Rectangle 3"/>
          <p:cNvSpPr>
            <a:spLocks noGrp="1" noChangeArrowheads="1"/>
          </p:cNvSpPr>
          <p:nvPr>
            <p:ph idx="1"/>
          </p:nvPr>
        </p:nvSpPr>
        <p:spPr>
          <a:xfrm>
            <a:off x="259307" y="2194560"/>
            <a:ext cx="11682483" cy="4024125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ko-KR" sz="6600" b="1" dirty="0"/>
              <a:t>Economic reforms</a:t>
            </a:r>
          </a:p>
          <a:p>
            <a:pPr eaLnBrk="1" hangingPunct="1">
              <a:defRPr/>
            </a:pPr>
            <a:r>
              <a:rPr lang="en-US" altLang="ko-KR" sz="3600" b="1" dirty="0"/>
              <a:t>Uniform system of weights and measures</a:t>
            </a:r>
          </a:p>
          <a:p>
            <a:pPr eaLnBrk="1" hangingPunct="1">
              <a:defRPr/>
            </a:pPr>
            <a:r>
              <a:rPr lang="en-US" altLang="ko-KR" sz="3600" b="1" dirty="0"/>
              <a:t>Abolition of guild restrictions</a:t>
            </a:r>
          </a:p>
          <a:p>
            <a:pPr eaLnBrk="1" hangingPunct="1">
              <a:defRPr/>
            </a:pPr>
            <a:r>
              <a:rPr lang="en-US" altLang="ko-KR" sz="3600" b="1" dirty="0"/>
              <a:t>Elimination of taxes on goods transported within the country</a:t>
            </a:r>
          </a:p>
        </p:txBody>
      </p:sp>
    </p:spTree>
    <p:extLst>
      <p:ext uri="{BB962C8B-B14F-4D97-AF65-F5344CB8AC3E}">
        <p14:creationId xmlns:p14="http://schemas.microsoft.com/office/powerpoint/2010/main" val="325952563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00" name="Rectangle 4"/>
          <p:cNvSpPr>
            <a:spLocks noGrp="1" noChangeArrowheads="1"/>
          </p:cNvSpPr>
          <p:nvPr>
            <p:ph type="title"/>
          </p:nvPr>
        </p:nvSpPr>
        <p:spPr>
          <a:xfrm>
            <a:off x="368491" y="381000"/>
            <a:ext cx="11436822" cy="13716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altLang="ko-KR" sz="4800" b="1" dirty="0"/>
              <a:t>The National Assembly &amp; Reforms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idx="1"/>
          </p:nvPr>
        </p:nvSpPr>
        <p:spPr>
          <a:xfrm>
            <a:off x="781335" y="1547884"/>
            <a:ext cx="10820400" cy="4024125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ko-KR" sz="6000" b="1" dirty="0"/>
              <a:t>Constitution of 1791 (Sept.)</a:t>
            </a:r>
            <a:endParaRPr lang="en-US" altLang="ko-KR" sz="3200" b="1" dirty="0">
              <a:solidFill>
                <a:srgbClr val="EEDB4C"/>
              </a:solidFill>
            </a:endParaRPr>
          </a:p>
          <a:p>
            <a:pPr eaLnBrk="1" hangingPunct="1">
              <a:defRPr/>
            </a:pPr>
            <a:r>
              <a:rPr lang="en-US" altLang="ko-KR" sz="3200" b="1" dirty="0"/>
              <a:t>Louis forced to accept the Constitution</a:t>
            </a:r>
          </a:p>
        </p:txBody>
      </p:sp>
      <p:pic>
        <p:nvPicPr>
          <p:cNvPr id="60420" name="Picture 6" descr="louis accepts constitu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302" y="3095626"/>
            <a:ext cx="5029200" cy="325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172307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2743200" y="0"/>
            <a:ext cx="6705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14400" eaLnBrk="0" hangingPunct="0">
              <a:defRPr/>
            </a:pPr>
            <a:r>
              <a:rPr lang="en-US" altLang="ko-KR" sz="44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highlight>
                  <a:srgbClr val="FFFF00"/>
                </a:highlight>
                <a:latin typeface="굴림" pitchFamily="50" charset="-127"/>
              </a:rPr>
              <a:t>Constitution of 1791</a:t>
            </a:r>
          </a:p>
        </p:txBody>
      </p:sp>
      <p:pic>
        <p:nvPicPr>
          <p:cNvPr id="61443" name="Picture 3" descr="chart-Constitution of 1791"/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5" t="2960" r="2409" b="2313"/>
          <a:stretch>
            <a:fillRect/>
          </a:stretch>
        </p:blipFill>
        <p:spPr bwMode="auto">
          <a:xfrm>
            <a:off x="2438400" y="838200"/>
            <a:ext cx="7391400" cy="591343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26029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4" descr="royal runaways-17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03189"/>
            <a:ext cx="9144000" cy="665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11093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6660107" y="585958"/>
            <a:ext cx="5531893" cy="5570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4400" eaLnBrk="0" hangingPunct="0">
              <a:defRPr/>
            </a:pPr>
            <a:r>
              <a:rPr lang="en-US" altLang="ko-KR" sz="3200" b="1" kern="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굴림" pitchFamily="50" charset="-127"/>
              </a:rPr>
              <a:t>Olympe</a:t>
            </a:r>
            <a:r>
              <a:rPr lang="en-US" altLang="ko-KR" sz="32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굴림" pitchFamily="50" charset="-127"/>
              </a:rPr>
              <a:t> de Gouges </a:t>
            </a:r>
            <a:r>
              <a:rPr lang="en-US" altLang="ko-KR" sz="20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굴림" pitchFamily="50" charset="-127"/>
              </a:rPr>
              <a:t>(1745-1793)</a:t>
            </a:r>
          </a:p>
          <a:p>
            <a:pPr defTabSz="914400" eaLnBrk="0" hangingPunct="0">
              <a:defRPr/>
            </a:pPr>
            <a:endParaRPr lang="en-US" altLang="ko-KR" sz="2000" b="1" kern="0" dirty="0">
              <a:effectLst>
                <a:outerShdw blurRad="38100" dist="38100" dir="2700000" algn="tl">
                  <a:srgbClr val="000000"/>
                </a:outerShdw>
              </a:effectLst>
              <a:latin typeface="굴림" pitchFamily="50" charset="-127"/>
            </a:endParaRPr>
          </a:p>
          <a:p>
            <a:pPr defTabSz="914400" eaLnBrk="0" hangingPunct="0">
              <a:defRPr/>
            </a:pPr>
            <a:r>
              <a:rPr lang="en-US" altLang="ko-KR" sz="4400" b="1" i="1" kern="0" dirty="0">
                <a:solidFill>
                  <a:srgbClr val="23AF3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Declaration of the Rights of Woman and of the Citizen </a:t>
            </a:r>
            <a:r>
              <a:rPr lang="en-US" altLang="ko-KR" sz="4400" b="1" kern="0" dirty="0">
                <a:solidFill>
                  <a:srgbClr val="23AF3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(1791)</a:t>
            </a:r>
            <a:endParaRPr lang="en-US" altLang="ko-KR" sz="4400" b="1" kern="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defTabSz="914400" eaLnBrk="0" hangingPunct="0">
              <a:defRPr/>
            </a:pPr>
            <a:endParaRPr lang="en-US" altLang="ko-KR" sz="3200" b="1" kern="0" dirty="0">
              <a:effectLst>
                <a:outerShdw blurRad="38100" dist="38100" dir="2700000" algn="tl">
                  <a:srgbClr val="000000"/>
                </a:outerShdw>
              </a:effectLst>
              <a:latin typeface="굴림" pitchFamily="50" charset="-127"/>
            </a:endParaRPr>
          </a:p>
          <a:p>
            <a:pPr defTabSz="914400" eaLnBrk="0" hangingPunct="0">
              <a:defRPr/>
            </a:pPr>
            <a:r>
              <a:rPr lang="en-US" altLang="ko-KR" sz="24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굴림" pitchFamily="50" charset="-127"/>
              </a:rPr>
              <a:t>Against the execution of the King</a:t>
            </a:r>
          </a:p>
          <a:p>
            <a:pPr defTabSz="914400" eaLnBrk="0" hangingPunct="0">
              <a:defRPr/>
            </a:pPr>
            <a:endParaRPr lang="en-US" altLang="ko-KR" sz="2400" b="1" kern="0" dirty="0">
              <a:effectLst>
                <a:outerShdw blurRad="38100" dist="38100" dir="2700000" algn="tl">
                  <a:srgbClr val="000000"/>
                </a:outerShdw>
              </a:effectLst>
              <a:latin typeface="굴림" pitchFamily="50" charset="-127"/>
            </a:endParaRPr>
          </a:p>
          <a:p>
            <a:pPr defTabSz="914400" eaLnBrk="0" hangingPunct="0">
              <a:defRPr/>
            </a:pPr>
            <a:r>
              <a:rPr lang="en-US" altLang="ko-KR" sz="24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굴림" pitchFamily="50" charset="-127"/>
              </a:rPr>
              <a:t>Guillotined in 1793 as a reactionary royalist</a:t>
            </a:r>
          </a:p>
        </p:txBody>
      </p:sp>
      <p:pic>
        <p:nvPicPr>
          <p:cNvPr id="66563" name="Picture 8" descr="gouges"/>
          <p:cNvPicPr>
            <a:picLocks noGrp="1"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33550" y="457200"/>
            <a:ext cx="4826000" cy="6096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829253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4800" b="1" dirty="0"/>
              <a:t>End of the Revolution?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378805"/>
            <a:ext cx="10820400" cy="447919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altLang="ko-KR" sz="3600" b="1" dirty="0"/>
              <a:t>By the end of September 1791, the National Assembly announces that its work is done</a:t>
            </a:r>
          </a:p>
          <a:p>
            <a:pPr eaLnBrk="1" hangingPunct="1">
              <a:defRPr/>
            </a:pPr>
            <a:r>
              <a:rPr lang="en-US" altLang="ko-KR" sz="3600" b="1" dirty="0"/>
              <a:t>All goals seem to have been achieved</a:t>
            </a:r>
          </a:p>
          <a:p>
            <a:pPr eaLnBrk="1" hangingPunct="1">
              <a:defRPr/>
            </a:pPr>
            <a:r>
              <a:rPr lang="en-US" altLang="ko-KR" sz="3600" b="1" dirty="0"/>
              <a:t>Only a radical minority clamor for more</a:t>
            </a:r>
          </a:p>
          <a:p>
            <a:pPr eaLnBrk="1" hangingPunct="1">
              <a:defRPr/>
            </a:pPr>
            <a:r>
              <a:rPr lang="en-US" altLang="ko-KR" sz="3600" b="1" dirty="0"/>
              <a:t>Things seem to be settling down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altLang="ko-KR" sz="3600" b="1" dirty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ko-KR" sz="3600" b="1" dirty="0">
                <a:solidFill>
                  <a:srgbClr val="C00000"/>
                </a:solidFill>
              </a:rPr>
              <a:t>                      HOWEVER</a:t>
            </a:r>
            <a:r>
              <a:rPr lang="en-US" altLang="ko-KR" sz="3600" b="1" dirty="0">
                <a:solidFill>
                  <a:srgbClr val="C00000"/>
                </a:solidFill>
                <a:latin typeface="Arial"/>
              </a:rPr>
              <a:t>…</a:t>
            </a:r>
            <a:endParaRPr lang="en-US" altLang="ko-KR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55188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6" name="Rectangle 16"/>
          <p:cNvSpPr>
            <a:spLocks noGrp="1" noChangeArrowheads="1"/>
          </p:cNvSpPr>
          <p:nvPr>
            <p:ph type="title"/>
          </p:nvPr>
        </p:nvSpPr>
        <p:spPr>
          <a:xfrm>
            <a:off x="1981200" y="0"/>
            <a:ext cx="8229600" cy="990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4800" b="1" dirty="0"/>
              <a:t>La Marseilles</a:t>
            </a:r>
          </a:p>
        </p:txBody>
      </p:sp>
      <p:graphicFrame>
        <p:nvGraphicFramePr>
          <p:cNvPr id="10278" name="Group 38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339177309"/>
              </p:ext>
            </p:extLst>
          </p:nvPr>
        </p:nvGraphicFramePr>
        <p:xfrm>
          <a:off x="3886200" y="1219200"/>
          <a:ext cx="5130800" cy="5257800"/>
        </p:xfrm>
        <a:graphic>
          <a:graphicData uri="http://schemas.openxmlformats.org/drawingml/2006/table">
            <a:tbl>
              <a:tblPr/>
              <a:tblGrid>
                <a:gridCol w="2082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25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5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1" lang="en-US" altLang="ko-K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91434" marR="91434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Let us go, children of the father land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Out day of Glory has arrived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Against us stands tyranny,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The bloody flag is raised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The bloody flag is raised.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Do you hear in the countryside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The roar of these savage soldiers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They come right into our arms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To cut the throat of your sons,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Your country. To arms, citizens!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Form up your battalions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Let us march, Let us march!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That their impure blood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굴림" pitchFamily="50" charset="-127"/>
                          <a:ea typeface="굴림" pitchFamily="50" charset="-127"/>
                        </a:rPr>
                        <a:t>Should water our fields </a:t>
                      </a:r>
                    </a:p>
                  </a:txBody>
                  <a:tcPr marL="91434" marR="91434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769565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2590800" y="349251"/>
            <a:ext cx="70104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14400" eaLnBrk="0" hangingPunct="0">
              <a:defRPr/>
            </a:pPr>
            <a:r>
              <a:rPr lang="en-US" altLang="ko-KR" sz="4800" b="1" ker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굴림" pitchFamily="50" charset="-127"/>
              </a:rPr>
              <a:t>The Tricolor (1789)</a:t>
            </a:r>
          </a:p>
        </p:txBody>
      </p:sp>
      <p:pic>
        <p:nvPicPr>
          <p:cNvPr id="69635" name="Picture 3" descr="fr~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72"/>
          <a:stretch>
            <a:fillRect/>
          </a:stretch>
        </p:blipFill>
        <p:spPr bwMode="auto">
          <a:xfrm>
            <a:off x="2590800" y="1812925"/>
            <a:ext cx="2895600" cy="2057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2590800" y="4022726"/>
            <a:ext cx="3048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14400" eaLnBrk="0" hangingPunct="0">
              <a:spcBef>
                <a:spcPct val="50000"/>
              </a:spcBef>
              <a:defRPr/>
            </a:pPr>
            <a:r>
              <a:rPr lang="en-US" altLang="ko-KR" sz="2000" ker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The WHITE of the Bourbons + the RED &amp; BLUE of Paris.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2590800" y="5486400"/>
            <a:ext cx="3276600" cy="914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ctr" defTabSz="914400"/>
            <a:r>
              <a:rPr lang="en-US" altLang="ko-KR" sz="5400" b="1" i="1" kern="0">
                <a:solidFill>
                  <a:srgbClr val="EC0000"/>
                </a:solidFill>
                <a:latin typeface="Comic Sans MS" pitchFamily="66" charset="0"/>
              </a:rPr>
              <a:t>Citizen!</a:t>
            </a:r>
          </a:p>
        </p:txBody>
      </p:sp>
      <p:pic>
        <p:nvPicPr>
          <p:cNvPr id="69638" name="Picture 6" descr="libeqfra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1" b="1755"/>
          <a:stretch>
            <a:fillRect/>
          </a:stretch>
        </p:blipFill>
        <p:spPr bwMode="auto">
          <a:xfrm>
            <a:off x="6096000" y="1600200"/>
            <a:ext cx="3581400" cy="426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236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0"/>
            <a:ext cx="8229600" cy="9906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altLang="ko-KR" sz="4400" b="1" dirty="0"/>
              <a:t>Financial Crisis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idx="1"/>
          </p:nvPr>
        </p:nvSpPr>
        <p:spPr>
          <a:xfrm>
            <a:off x="129309" y="1143000"/>
            <a:ext cx="5585691" cy="5715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ko-KR" sz="2800" b="1" dirty="0"/>
              <a:t>Economic troubles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ko-KR" sz="2800" b="1" dirty="0"/>
              <a:t>Louis XIV &amp; XV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ko-KR" sz="2800" b="1" dirty="0"/>
              <a:t>Wars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ko-KR" sz="2800" b="1" dirty="0"/>
              <a:t>Outdated tax system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altLang="ko-KR" sz="2400" b="1" dirty="0"/>
              <a:t>Clergy/nobles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altLang="ko-KR" sz="2000" b="1" dirty="0"/>
              <a:t>Exempt from taxes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altLang="ko-KR" sz="2400" b="1" dirty="0"/>
              <a:t>Commoners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altLang="ko-KR" sz="2000" b="1" dirty="0"/>
              <a:t>Indirect taxes</a:t>
            </a:r>
          </a:p>
          <a:p>
            <a:pPr lvl="4" eaLnBrk="1" hangingPunct="1">
              <a:lnSpc>
                <a:spcPct val="90000"/>
              </a:lnSpc>
              <a:defRPr/>
            </a:pPr>
            <a:r>
              <a:rPr lang="en-US" altLang="ko-KR" sz="2000" b="1" i="1" dirty="0"/>
              <a:t>taille</a:t>
            </a:r>
            <a:r>
              <a:rPr lang="en-US" altLang="ko-KR" sz="2000" b="1" dirty="0"/>
              <a:t>-produce</a:t>
            </a:r>
          </a:p>
          <a:p>
            <a:pPr lvl="4" eaLnBrk="1" hangingPunct="1">
              <a:lnSpc>
                <a:spcPct val="90000"/>
              </a:lnSpc>
              <a:defRPr/>
            </a:pPr>
            <a:r>
              <a:rPr lang="en-US" altLang="ko-KR" sz="2000" b="1" i="1" dirty="0" err="1"/>
              <a:t>gabelle</a:t>
            </a:r>
            <a:r>
              <a:rPr lang="en-US" altLang="ko-KR" sz="2000" b="1" dirty="0"/>
              <a:t>-salt</a:t>
            </a:r>
          </a:p>
          <a:p>
            <a:pPr lvl="4" eaLnBrk="1" hangingPunct="1">
              <a:lnSpc>
                <a:spcPct val="90000"/>
              </a:lnSpc>
              <a:defRPr/>
            </a:pPr>
            <a:r>
              <a:rPr lang="en-US" altLang="ko-KR" sz="2000" b="1" dirty="0"/>
              <a:t>20% increase under Louis XVI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altLang="ko-KR" sz="2000" b="1" dirty="0"/>
              <a:t>Taxes to lords</a:t>
            </a:r>
            <a:endParaRPr lang="en-US" altLang="ko-KR" b="1" dirty="0"/>
          </a:p>
        </p:txBody>
      </p:sp>
      <p:pic>
        <p:nvPicPr>
          <p:cNvPr id="11268" name="Picture 4" descr="threeestat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126" y="1295400"/>
            <a:ext cx="4816475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396237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696036" y="237291"/>
            <a:ext cx="1120481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eaLnBrk="0" hangingPunct="0">
              <a:defRPr/>
            </a:pPr>
            <a:r>
              <a:rPr lang="en-US" altLang="ko-KR" sz="4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굴림" pitchFamily="50" charset="-127"/>
              </a:rPr>
              <a:t>The “Liberty Cap”:  </a:t>
            </a:r>
            <a:r>
              <a:rPr lang="en-US" altLang="ko-KR" sz="4800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굴림" pitchFamily="50" charset="-127"/>
              </a:rPr>
              <a:t>Bonne Rouge</a:t>
            </a:r>
          </a:p>
        </p:txBody>
      </p:sp>
      <p:pic>
        <p:nvPicPr>
          <p:cNvPr id="70659" name="Picture 3" descr="motto"/>
          <p:cNvPicPr>
            <a:picLocks noGrp="1" noChangeAspect="1" noChangeArrowheads="1"/>
          </p:cNvPicPr>
          <p:nvPr>
            <p:ph/>
          </p:nvPr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812" y="2209799"/>
            <a:ext cx="2847975" cy="409575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0660" name="Line 4"/>
          <p:cNvSpPr>
            <a:spLocks noChangeShapeType="1"/>
          </p:cNvSpPr>
          <p:nvPr/>
        </p:nvSpPr>
        <p:spPr bwMode="auto">
          <a:xfrm>
            <a:off x="5867400" y="914399"/>
            <a:ext cx="137615" cy="1514901"/>
          </a:xfrm>
          <a:prstGeom prst="line">
            <a:avLst/>
          </a:prstGeom>
          <a:noFill/>
          <a:ln w="57150">
            <a:solidFill>
              <a:srgbClr val="D2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defTabSz="914400"/>
            <a:endParaRPr 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40231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7421" y="1134665"/>
            <a:ext cx="11887200" cy="1825096"/>
          </a:xfrm>
        </p:spPr>
        <p:txBody>
          <a:bodyPr>
            <a:normAutofit/>
          </a:bodyPr>
          <a:lstStyle/>
          <a:p>
            <a:pPr algn="ctr"/>
            <a:r>
              <a:rPr lang="en-US" sz="7200" b="1" dirty="0"/>
              <a:t>The Radical Phase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5400" b="1" dirty="0">
                <a:solidFill>
                  <a:srgbClr val="C00000"/>
                </a:solidFill>
              </a:rPr>
              <a:t>1792-1795</a:t>
            </a:r>
          </a:p>
        </p:txBody>
      </p:sp>
    </p:spTree>
    <p:extLst>
      <p:ext uri="{BB962C8B-B14F-4D97-AF65-F5344CB8AC3E}">
        <p14:creationId xmlns:p14="http://schemas.microsoft.com/office/powerpoint/2010/main" val="395816186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Text Box 2"/>
          <p:cNvSpPr txBox="1">
            <a:spLocks noChangeArrowheads="1"/>
          </p:cNvSpPr>
          <p:nvPr/>
        </p:nvSpPr>
        <p:spPr bwMode="auto">
          <a:xfrm>
            <a:off x="1583141" y="893905"/>
            <a:ext cx="1130034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48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“Second” French Revolution</a:t>
            </a:r>
          </a:p>
        </p:txBody>
      </p:sp>
      <p:sp>
        <p:nvSpPr>
          <p:cNvPr id="253955" name="Text Box 3"/>
          <p:cNvSpPr txBox="1">
            <a:spLocks noChangeArrowheads="1"/>
          </p:cNvSpPr>
          <p:nvPr/>
        </p:nvSpPr>
        <p:spPr bwMode="auto">
          <a:xfrm>
            <a:off x="614149" y="2355850"/>
            <a:ext cx="10890914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11175" indent="-511175">
              <a:defRPr>
                <a:solidFill>
                  <a:schemeClr val="tx1"/>
                </a:solidFill>
                <a:latin typeface="Arial" charset="0"/>
              </a:defRPr>
            </a:lvl1pPr>
            <a:lvl2pPr marL="1146175" indent="-339725">
              <a:defRPr>
                <a:solidFill>
                  <a:schemeClr val="tx1"/>
                </a:solidFill>
                <a:latin typeface="Arial" charset="0"/>
              </a:defRPr>
            </a:lvl2pPr>
            <a:lvl3pPr marL="1370013">
              <a:defRPr>
                <a:solidFill>
                  <a:schemeClr val="tx1"/>
                </a:solidFill>
                <a:latin typeface="Arial" charset="0"/>
              </a:defRPr>
            </a:lvl3pPr>
            <a:lvl4pPr marL="1484313"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0" hangingPunct="0">
              <a:spcBef>
                <a:spcPct val="50000"/>
              </a:spcBef>
              <a:buClr>
                <a:srgbClr val="EC0000"/>
              </a:buClr>
              <a:buFont typeface="Wingdings" pitchFamily="2" charset="2"/>
              <a:buChar char="M"/>
              <a:defRPr/>
            </a:pPr>
            <a:r>
              <a:rPr lang="en-US" altLang="en-US" sz="36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National Convention:</a:t>
            </a:r>
          </a:p>
          <a:p>
            <a:pPr lvl="1" defTabSz="914400" eaLnBrk="0" hangingPunct="0">
              <a:spcBef>
                <a:spcPct val="500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/>
            </a:pPr>
            <a:r>
              <a:rPr lang="en-US" altLang="en-US" sz="3600" b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Girondin</a:t>
            </a:r>
            <a:r>
              <a:rPr lang="en-US" altLang="en-US" sz="36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Rule:  1792-1793</a:t>
            </a:r>
          </a:p>
          <a:p>
            <a:pPr lvl="1" defTabSz="914400" eaLnBrk="0" hangingPunct="0">
              <a:spcBef>
                <a:spcPct val="500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/>
            </a:pPr>
            <a:r>
              <a:rPr lang="en-US" altLang="en-US" sz="36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Jacobin Rule:  1793-1794</a:t>
            </a:r>
            <a:br>
              <a:rPr lang="en-US" altLang="en-US" sz="36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36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[“Reign of Terror”]</a:t>
            </a:r>
          </a:p>
          <a:p>
            <a:pPr lvl="1" defTabSz="914400" eaLnBrk="0" hangingPunct="0">
              <a:spcBef>
                <a:spcPct val="500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/>
            </a:pPr>
            <a:r>
              <a:rPr lang="en-US" altLang="en-US" sz="3600" b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Thermidorian</a:t>
            </a:r>
            <a:r>
              <a:rPr lang="en-US" altLang="en-US" sz="36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Reaction:  1794-1795</a:t>
            </a:r>
          </a:p>
          <a:p>
            <a:pPr defTabSz="914400" eaLnBrk="0" hangingPunct="0">
              <a:spcBef>
                <a:spcPct val="50000"/>
              </a:spcBef>
              <a:buClr>
                <a:srgbClr val="FF3300"/>
              </a:buClr>
              <a:buFont typeface="Wingdings" pitchFamily="2" charset="2"/>
              <a:buChar char="M"/>
              <a:defRPr/>
            </a:pPr>
            <a:r>
              <a:rPr lang="en-US" altLang="en-US" sz="36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Directory </a:t>
            </a:r>
            <a:r>
              <a:rPr lang="en-US" altLang="en-US" sz="36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 1795-1799</a:t>
            </a:r>
            <a:endParaRPr lang="en-US" altLang="en-US" sz="3600" b="1" kern="0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88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Line 2"/>
          <p:cNvSpPr>
            <a:spLocks noChangeShapeType="1"/>
          </p:cNvSpPr>
          <p:nvPr/>
        </p:nvSpPr>
        <p:spPr bwMode="auto">
          <a:xfrm>
            <a:off x="7467600" y="3962400"/>
            <a:ext cx="1219200" cy="76200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 type="triangle" w="med" len="med"/>
          </a:ln>
          <a:effectLst>
            <a:prstShdw prst="shdw17" dist="17961" dir="2700000">
              <a:srgbClr val="0000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pPr defTabSz="914400"/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256003" name="Line 3"/>
          <p:cNvSpPr>
            <a:spLocks noChangeShapeType="1"/>
          </p:cNvSpPr>
          <p:nvPr/>
        </p:nvSpPr>
        <p:spPr bwMode="auto">
          <a:xfrm>
            <a:off x="6324600" y="3962400"/>
            <a:ext cx="0" cy="114300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 type="triangle" w="med" len="med"/>
          </a:ln>
          <a:effectLst>
            <a:prstShdw prst="shdw17" dist="17961" dir="2700000">
              <a:srgbClr val="0000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pPr defTabSz="914400"/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256004" name="Line 4"/>
          <p:cNvSpPr>
            <a:spLocks noChangeShapeType="1"/>
          </p:cNvSpPr>
          <p:nvPr/>
        </p:nvSpPr>
        <p:spPr bwMode="auto">
          <a:xfrm flipH="1">
            <a:off x="3657600" y="3886200"/>
            <a:ext cx="1371600" cy="83820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 type="triangle" w="med" len="med"/>
          </a:ln>
          <a:effectLst>
            <a:prstShdw prst="shdw17" dist="17961" dir="2700000">
              <a:srgbClr val="0000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pPr defTabSz="914400"/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256005" name="Oval 5"/>
          <p:cNvSpPr>
            <a:spLocks noChangeArrowheads="1"/>
          </p:cNvSpPr>
          <p:nvPr/>
        </p:nvSpPr>
        <p:spPr bwMode="auto">
          <a:xfrm>
            <a:off x="2590801" y="595313"/>
            <a:ext cx="2282825" cy="2423636"/>
          </a:xfrm>
          <a:prstGeom prst="ellipse">
            <a:avLst/>
          </a:prstGeom>
          <a:solidFill>
            <a:srgbClr val="EC0000"/>
          </a:solidFill>
          <a:ln>
            <a:noFill/>
          </a:ln>
          <a:effectLst>
            <a:prstShdw prst="shdw17" dist="17961" dir="2700000">
              <a:srgbClr val="EC0000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round/>
                <a:headEnd/>
                <a:tailEnd/>
              </a14:hiddenLine>
            </a:ext>
          </a:extLst>
        </p:spPr>
        <p:txBody>
          <a:bodyPr tIns="91440" bIns="91440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Attitudes &amp; actions of monarchy</a:t>
            </a:r>
            <a:br>
              <a:rPr lang="en-US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&amp; court</a:t>
            </a:r>
          </a:p>
        </p:txBody>
      </p:sp>
      <p:sp>
        <p:nvSpPr>
          <p:cNvPr id="256006" name="Line 6"/>
          <p:cNvSpPr>
            <a:spLocks noChangeShapeType="1"/>
          </p:cNvSpPr>
          <p:nvPr/>
        </p:nvSpPr>
        <p:spPr bwMode="auto">
          <a:xfrm flipH="1" flipV="1">
            <a:off x="4343400" y="2362200"/>
            <a:ext cx="457200" cy="457200"/>
          </a:xfrm>
          <a:prstGeom prst="line">
            <a:avLst/>
          </a:prstGeom>
          <a:noFill/>
          <a:ln w="38100">
            <a:solidFill>
              <a:srgbClr val="000099"/>
            </a:solidFill>
            <a:round/>
            <a:headEnd/>
            <a:tailEnd type="triangle" w="med" len="med"/>
          </a:ln>
          <a:effectLst>
            <a:prstShdw prst="shdw17" dist="17961" dir="2700000">
              <a:srgbClr val="0000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pPr defTabSz="914400"/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256007" name="Oval 7"/>
          <p:cNvSpPr>
            <a:spLocks noChangeArrowheads="1"/>
          </p:cNvSpPr>
          <p:nvPr/>
        </p:nvSpPr>
        <p:spPr bwMode="auto">
          <a:xfrm>
            <a:off x="5410201" y="872600"/>
            <a:ext cx="2055813" cy="1428214"/>
          </a:xfrm>
          <a:prstGeom prst="ellipse">
            <a:avLst/>
          </a:prstGeom>
          <a:solidFill>
            <a:srgbClr val="EC0000"/>
          </a:solidFill>
          <a:ln>
            <a:noFill/>
          </a:ln>
          <a:effectLst>
            <a:prstShdw prst="shdw17" dist="17961" dir="2700000">
              <a:srgbClr val="EC0000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Fear of</a:t>
            </a:r>
            <a:br>
              <a:rPr lang="en-US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Counter-Revolution</a:t>
            </a:r>
          </a:p>
        </p:txBody>
      </p:sp>
      <p:sp>
        <p:nvSpPr>
          <p:cNvPr id="256008" name="Line 8"/>
          <p:cNvSpPr>
            <a:spLocks noChangeShapeType="1"/>
          </p:cNvSpPr>
          <p:nvPr/>
        </p:nvSpPr>
        <p:spPr bwMode="auto">
          <a:xfrm flipH="1" flipV="1">
            <a:off x="6477000" y="2286000"/>
            <a:ext cx="0" cy="68580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 type="triangle" w="med" len="med"/>
          </a:ln>
          <a:effectLst>
            <a:prstShdw prst="shdw17" dist="17961" dir="2700000">
              <a:srgbClr val="0000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pPr defTabSz="914400"/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256009" name="Oval 9"/>
          <p:cNvSpPr>
            <a:spLocks noChangeArrowheads="1"/>
          </p:cNvSpPr>
          <p:nvPr/>
        </p:nvSpPr>
        <p:spPr bwMode="auto">
          <a:xfrm>
            <a:off x="7924800" y="974696"/>
            <a:ext cx="1754188" cy="995422"/>
          </a:xfrm>
          <a:prstGeom prst="ellipse">
            <a:avLst/>
          </a:prstGeom>
          <a:solidFill>
            <a:srgbClr val="EC0000"/>
          </a:solidFill>
          <a:ln>
            <a:noFill/>
          </a:ln>
          <a:effectLst>
            <a:prstShdw prst="shdw17" dist="17961" dir="2700000">
              <a:srgbClr val="EC0000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Religious</a:t>
            </a:r>
            <a:br>
              <a:rPr lang="en-US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divisions</a:t>
            </a:r>
          </a:p>
        </p:txBody>
      </p:sp>
      <p:sp>
        <p:nvSpPr>
          <p:cNvPr id="256010" name="Line 10"/>
          <p:cNvSpPr>
            <a:spLocks noChangeShapeType="1"/>
          </p:cNvSpPr>
          <p:nvPr/>
        </p:nvSpPr>
        <p:spPr bwMode="auto">
          <a:xfrm flipV="1">
            <a:off x="7467600" y="1905000"/>
            <a:ext cx="990600" cy="99060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 type="triangle" w="med" len="med"/>
          </a:ln>
          <a:effectLst>
            <a:prstShdw prst="shdw17" dist="17961" dir="2700000">
              <a:srgbClr val="0000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pPr defTabSz="914400"/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256011" name="Oval 11"/>
          <p:cNvSpPr>
            <a:spLocks noChangeArrowheads="1"/>
          </p:cNvSpPr>
          <p:nvPr/>
        </p:nvSpPr>
        <p:spPr bwMode="auto">
          <a:xfrm>
            <a:off x="7924800" y="4708496"/>
            <a:ext cx="1754188" cy="995422"/>
          </a:xfrm>
          <a:prstGeom prst="ellipse">
            <a:avLst/>
          </a:prstGeom>
          <a:solidFill>
            <a:srgbClr val="EC0000"/>
          </a:solidFill>
          <a:ln>
            <a:noFill/>
          </a:ln>
          <a:effectLst>
            <a:prstShdw prst="shdw17" dist="17961" dir="2700000">
              <a:srgbClr val="EC0000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Political</a:t>
            </a:r>
            <a:br>
              <a:rPr lang="en-US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divisions</a:t>
            </a:r>
          </a:p>
        </p:txBody>
      </p:sp>
      <p:sp>
        <p:nvSpPr>
          <p:cNvPr id="256012" name="Oval 12"/>
          <p:cNvSpPr>
            <a:spLocks noChangeArrowheads="1"/>
          </p:cNvSpPr>
          <p:nvPr/>
        </p:nvSpPr>
        <p:spPr bwMode="auto">
          <a:xfrm>
            <a:off x="5410200" y="5090786"/>
            <a:ext cx="1754188" cy="562630"/>
          </a:xfrm>
          <a:prstGeom prst="ellipse">
            <a:avLst/>
          </a:prstGeom>
          <a:solidFill>
            <a:srgbClr val="EC0000"/>
          </a:solidFill>
          <a:ln>
            <a:noFill/>
          </a:ln>
          <a:effectLst>
            <a:prstShdw prst="shdw17" dist="17961" dir="2700000">
              <a:srgbClr val="EC0000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War</a:t>
            </a:r>
          </a:p>
        </p:txBody>
      </p:sp>
      <p:sp>
        <p:nvSpPr>
          <p:cNvPr id="256013" name="Oval 13"/>
          <p:cNvSpPr>
            <a:spLocks noChangeArrowheads="1"/>
          </p:cNvSpPr>
          <p:nvPr/>
        </p:nvSpPr>
        <p:spPr bwMode="auto">
          <a:xfrm>
            <a:off x="2667000" y="4504800"/>
            <a:ext cx="1754188" cy="1428214"/>
          </a:xfrm>
          <a:prstGeom prst="ellipse">
            <a:avLst/>
          </a:prstGeom>
          <a:solidFill>
            <a:srgbClr val="EC0000"/>
          </a:solidFill>
          <a:ln>
            <a:noFill/>
          </a:ln>
          <a:effectLst>
            <a:prstShdw prst="shdw17" dist="17961" dir="2700000">
              <a:srgbClr val="EC0000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Economic</a:t>
            </a:r>
            <a:br>
              <a:rPr lang="en-US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Crises</a:t>
            </a:r>
          </a:p>
        </p:txBody>
      </p:sp>
      <p:sp>
        <p:nvSpPr>
          <p:cNvPr id="256014" name="Rectangle 14"/>
          <p:cNvSpPr>
            <a:spLocks noChangeArrowheads="1"/>
          </p:cNvSpPr>
          <p:nvPr/>
        </p:nvSpPr>
        <p:spPr bwMode="auto">
          <a:xfrm>
            <a:off x="4674712" y="2817725"/>
            <a:ext cx="3020379" cy="120032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F4F4F4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2400" b="1" i="1" kern="0">
                <a:solidFill>
                  <a:srgbClr val="F8F8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ilboDisplay" pitchFamily="2" charset="0"/>
              </a:rPr>
              <a:t>The Causes of </a:t>
            </a:r>
            <a:br>
              <a:rPr lang="en-US" altLang="en-US" sz="2400" b="1" i="1" kern="0">
                <a:solidFill>
                  <a:srgbClr val="F8F8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ilboDisplay" pitchFamily="2" charset="0"/>
              </a:rPr>
            </a:br>
            <a:r>
              <a:rPr lang="en-US" altLang="en-US" sz="2400" b="1" i="1" kern="0">
                <a:solidFill>
                  <a:srgbClr val="F8F8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ilboDisplay" pitchFamily="2" charset="0"/>
              </a:rPr>
              <a:t>Instability in France</a:t>
            </a:r>
            <a:br>
              <a:rPr lang="en-US" altLang="en-US" sz="2400" b="1" i="1" kern="0">
                <a:solidFill>
                  <a:srgbClr val="F8F8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ilboDisplay" pitchFamily="2" charset="0"/>
              </a:rPr>
            </a:br>
            <a:r>
              <a:rPr lang="en-US" altLang="en-US" sz="2400" b="1" i="1" kern="0">
                <a:solidFill>
                  <a:srgbClr val="F8F8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ilboDisplay" pitchFamily="2" charset="0"/>
              </a:rPr>
              <a:t>1792 - 1795</a:t>
            </a:r>
          </a:p>
        </p:txBody>
      </p:sp>
    </p:spTree>
    <p:extLst>
      <p:ext uri="{BB962C8B-B14F-4D97-AF65-F5344CB8AC3E}">
        <p14:creationId xmlns:p14="http://schemas.microsoft.com/office/powerpoint/2010/main" val="373614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500"/>
                                        <p:tgtEl>
                                          <p:spTgt spid="256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0" dur="500"/>
                                        <p:tgtEl>
                                          <p:spTgt spid="256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5" dur="500"/>
                                        <p:tgtEl>
                                          <p:spTgt spid="256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8" dur="500"/>
                                        <p:tgtEl>
                                          <p:spTgt spid="256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3" dur="500"/>
                                        <p:tgtEl>
                                          <p:spTgt spid="256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6" dur="500"/>
                                        <p:tgtEl>
                                          <p:spTgt spid="256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1" dur="500"/>
                                        <p:tgtEl>
                                          <p:spTgt spid="256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4" dur="500"/>
                                        <p:tgtEl>
                                          <p:spTgt spid="256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9" dur="500"/>
                                        <p:tgtEl>
                                          <p:spTgt spid="256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42" dur="500"/>
                                        <p:tgtEl>
                                          <p:spTgt spid="256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47" dur="500"/>
                                        <p:tgtEl>
                                          <p:spTgt spid="256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50" dur="500"/>
                                        <p:tgtEl>
                                          <p:spTgt spid="256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2" grpId="0" animBg="1"/>
      <p:bldP spid="256003" grpId="0" animBg="1"/>
      <p:bldP spid="256004" grpId="0" animBg="1"/>
      <p:bldP spid="256005" grpId="0" animBg="1"/>
      <p:bldP spid="256006" grpId="0" animBg="1"/>
      <p:bldP spid="256007" grpId="0" animBg="1"/>
      <p:bldP spid="256008" grpId="0" animBg="1"/>
      <p:bldP spid="256009" grpId="0" animBg="1"/>
      <p:bldP spid="256010" grpId="0" animBg="1"/>
      <p:bldP spid="256011" grpId="0" animBg="1"/>
      <p:bldP spid="256012" grpId="0" animBg="1"/>
      <p:bldP spid="25601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Text Box 2"/>
          <p:cNvSpPr txBox="1">
            <a:spLocks noChangeArrowheads="1"/>
          </p:cNvSpPr>
          <p:nvPr/>
        </p:nvSpPr>
        <p:spPr bwMode="auto">
          <a:xfrm>
            <a:off x="2590800" y="166688"/>
            <a:ext cx="701040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4800" b="1" ker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Jacobins</a:t>
            </a:r>
          </a:p>
        </p:txBody>
      </p:sp>
      <p:pic>
        <p:nvPicPr>
          <p:cNvPr id="5123" name="Picture 3" descr="fr_lou16redha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17" y="1425576"/>
            <a:ext cx="2749550" cy="381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005c-1793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041" y="3913496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8053" name="Rectangle 5"/>
          <p:cNvSpPr>
            <a:spLocks noChangeArrowheads="1"/>
          </p:cNvSpPr>
          <p:nvPr/>
        </p:nvSpPr>
        <p:spPr bwMode="auto">
          <a:xfrm>
            <a:off x="5655416" y="902356"/>
            <a:ext cx="408156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C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 eaLnBrk="0" hangingPunct="0">
              <a:defRPr/>
            </a:pPr>
            <a:r>
              <a:rPr lang="en-US" altLang="en-US" sz="2800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Jacobin Meeting House</a:t>
            </a:r>
          </a:p>
        </p:txBody>
      </p:sp>
      <p:pic>
        <p:nvPicPr>
          <p:cNvPr id="5126" name="Picture 6" descr="The Jacobin Club"/>
          <p:cNvPicPr>
            <a:picLocks noChangeAspect="1" noChangeArrowheads="1"/>
          </p:cNvPicPr>
          <p:nvPr/>
        </p:nvPicPr>
        <p:blipFill>
          <a:blip r:embed="rId5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524001"/>
            <a:ext cx="3886200" cy="256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8055" name="Text Box 7"/>
          <p:cNvSpPr txBox="1">
            <a:spLocks noChangeArrowheads="1"/>
          </p:cNvSpPr>
          <p:nvPr/>
        </p:nvSpPr>
        <p:spPr bwMode="auto">
          <a:xfrm>
            <a:off x="5165678" y="4191001"/>
            <a:ext cx="8871044" cy="2492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03225" indent="-403225">
              <a:defRPr>
                <a:solidFill>
                  <a:schemeClr val="tx1"/>
                </a:solidFill>
                <a:latin typeface="Arial" charset="0"/>
              </a:defRPr>
            </a:lvl1pPr>
            <a:lvl2pPr marL="1255713" indent="-341313">
              <a:defRPr>
                <a:solidFill>
                  <a:schemeClr val="tx1"/>
                </a:solidFill>
                <a:latin typeface="Arial" charset="0"/>
              </a:defRPr>
            </a:lvl2pPr>
            <a:lvl3pPr marL="1370013">
              <a:defRPr>
                <a:solidFill>
                  <a:schemeClr val="tx1"/>
                </a:solidFill>
                <a:latin typeface="Arial" charset="0"/>
              </a:defRPr>
            </a:lvl3pPr>
            <a:lvl4pPr marL="1484313"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0" hangingPunct="0">
              <a:spcBef>
                <a:spcPct val="50000"/>
              </a:spcBef>
              <a:buClr>
                <a:srgbClr val="EC0000"/>
              </a:buClr>
              <a:buFont typeface="Wingdings" pitchFamily="2" charset="2"/>
              <a:buChar char="M"/>
              <a:defRPr/>
            </a:pPr>
            <a:r>
              <a:rPr lang="en-US" altLang="en-US" sz="24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They held their meetings in the library of a former Jacobin monastery in Paris.</a:t>
            </a:r>
          </a:p>
          <a:p>
            <a:pPr defTabSz="914400" eaLnBrk="0" hangingPunct="0">
              <a:spcBef>
                <a:spcPct val="50000"/>
              </a:spcBef>
              <a:buClr>
                <a:srgbClr val="EC0000"/>
              </a:buClr>
              <a:buFont typeface="Wingdings" pitchFamily="2" charset="2"/>
              <a:buChar char="M"/>
              <a:defRPr/>
            </a:pPr>
            <a:r>
              <a:rPr lang="en-US" altLang="en-US" sz="24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Started as a debating society.</a:t>
            </a:r>
          </a:p>
          <a:p>
            <a:pPr defTabSz="914400" eaLnBrk="0" hangingPunct="0">
              <a:spcBef>
                <a:spcPct val="50000"/>
              </a:spcBef>
              <a:buClr>
                <a:srgbClr val="EC0000"/>
              </a:buClr>
              <a:buFont typeface="Wingdings" pitchFamily="2" charset="2"/>
              <a:buChar char="M"/>
              <a:defRPr/>
            </a:pPr>
            <a:r>
              <a:rPr lang="en-US" altLang="en-US" sz="24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Membership mostly middle class.</a:t>
            </a:r>
          </a:p>
          <a:p>
            <a:pPr defTabSz="914400" eaLnBrk="0" hangingPunct="0">
              <a:spcBef>
                <a:spcPct val="50000"/>
              </a:spcBef>
              <a:buClr>
                <a:srgbClr val="EC0000"/>
              </a:buClr>
              <a:buFont typeface="Wingdings" pitchFamily="2" charset="2"/>
              <a:buChar char="M"/>
              <a:defRPr/>
            </a:pPr>
            <a:r>
              <a:rPr lang="en-US" altLang="en-US" sz="24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Created a vast network of clubs</a:t>
            </a:r>
            <a:r>
              <a:rPr lang="en-US" altLang="en-US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.</a:t>
            </a:r>
            <a:endParaRPr lang="en-US" altLang="en-US" kern="0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74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Text Box 2"/>
          <p:cNvSpPr txBox="1">
            <a:spLocks noChangeArrowheads="1"/>
          </p:cNvSpPr>
          <p:nvPr/>
        </p:nvSpPr>
        <p:spPr bwMode="auto">
          <a:xfrm>
            <a:off x="2362200" y="196850"/>
            <a:ext cx="7543800" cy="140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4800" b="1" ker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</a:t>
            </a:r>
            <a:r>
              <a:rPr lang="en-US" altLang="en-US" sz="4800" b="1" i="1" ker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Sans-Culottes:</a:t>
            </a:r>
            <a:br>
              <a:rPr lang="en-US" altLang="en-US" sz="4800" b="1" i="1" ker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altLang="en-US" sz="3800" b="1" i="1" ker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Parisian Working Class</a:t>
            </a:r>
          </a:p>
        </p:txBody>
      </p:sp>
      <p:pic>
        <p:nvPicPr>
          <p:cNvPr id="6147" name="Picture 3" descr="sans-culottes"/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8"/>
          <a:stretch>
            <a:fillRect/>
          </a:stretch>
        </p:blipFill>
        <p:spPr bwMode="auto">
          <a:xfrm>
            <a:off x="7996830" y="1714500"/>
            <a:ext cx="3302000" cy="41910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0100" name="Text Box 4"/>
          <p:cNvSpPr txBox="1">
            <a:spLocks noChangeArrowheads="1"/>
          </p:cNvSpPr>
          <p:nvPr/>
        </p:nvSpPr>
        <p:spPr bwMode="auto">
          <a:xfrm>
            <a:off x="753470" y="2273615"/>
            <a:ext cx="538063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03225" indent="-403225">
              <a:defRPr>
                <a:solidFill>
                  <a:schemeClr val="tx1"/>
                </a:solidFill>
                <a:latin typeface="Arial" charset="0"/>
              </a:defRPr>
            </a:lvl1pPr>
            <a:lvl2pPr marL="1255713" indent="-341313">
              <a:defRPr>
                <a:solidFill>
                  <a:schemeClr val="tx1"/>
                </a:solidFill>
                <a:latin typeface="Arial" charset="0"/>
              </a:defRPr>
            </a:lvl2pPr>
            <a:lvl3pPr marL="1370013">
              <a:defRPr>
                <a:solidFill>
                  <a:schemeClr val="tx1"/>
                </a:solidFill>
                <a:latin typeface="Arial" charset="0"/>
              </a:defRPr>
            </a:lvl3pPr>
            <a:lvl4pPr marL="1484313"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0" hangingPunct="0">
              <a:spcBef>
                <a:spcPct val="50000"/>
              </a:spcBef>
              <a:buClr>
                <a:srgbClr val="EC0000"/>
              </a:buClr>
              <a:buFont typeface="Wingdings" pitchFamily="2" charset="2"/>
              <a:buChar char="M"/>
              <a:defRPr/>
            </a:pPr>
            <a:r>
              <a:rPr lang="en-US" altLang="en-US" sz="32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Small shopkeepers.</a:t>
            </a:r>
          </a:p>
          <a:p>
            <a:pPr defTabSz="914400" eaLnBrk="0" hangingPunct="0">
              <a:spcBef>
                <a:spcPct val="50000"/>
              </a:spcBef>
              <a:buClr>
                <a:srgbClr val="EC0000"/>
              </a:buClr>
              <a:buFont typeface="Wingdings" pitchFamily="2" charset="2"/>
              <a:buChar char="M"/>
              <a:defRPr/>
            </a:pPr>
            <a:r>
              <a:rPr lang="en-US" altLang="en-US" sz="32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Tradesmen.</a:t>
            </a:r>
          </a:p>
          <a:p>
            <a:pPr defTabSz="914400" eaLnBrk="0" hangingPunct="0">
              <a:spcBef>
                <a:spcPct val="50000"/>
              </a:spcBef>
              <a:buClr>
                <a:srgbClr val="EC0000"/>
              </a:buClr>
              <a:buFont typeface="Wingdings" pitchFamily="2" charset="2"/>
              <a:buChar char="M"/>
              <a:defRPr/>
            </a:pPr>
            <a:r>
              <a:rPr lang="en-US" altLang="en-US" sz="32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Artisans.</a:t>
            </a:r>
            <a:endParaRPr lang="en-US" altLang="en-US" sz="3200" b="1" kern="0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260101" name="Line 5"/>
          <p:cNvSpPr>
            <a:spLocks noChangeShapeType="1"/>
          </p:cNvSpPr>
          <p:nvPr/>
        </p:nvSpPr>
        <p:spPr bwMode="auto">
          <a:xfrm>
            <a:off x="4267200" y="3810000"/>
            <a:ext cx="0" cy="12192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/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260102" name="Text Box 6"/>
          <p:cNvSpPr txBox="1">
            <a:spLocks noChangeArrowheads="1"/>
          </p:cNvSpPr>
          <p:nvPr/>
        </p:nvSpPr>
        <p:spPr bwMode="auto">
          <a:xfrm>
            <a:off x="0" y="5029201"/>
            <a:ext cx="77928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1255713" indent="-341313">
              <a:defRPr>
                <a:solidFill>
                  <a:schemeClr val="tx1"/>
                </a:solidFill>
                <a:latin typeface="Arial" charset="0"/>
              </a:defRPr>
            </a:lvl2pPr>
            <a:lvl3pPr marL="1370013">
              <a:defRPr>
                <a:solidFill>
                  <a:schemeClr val="tx1"/>
                </a:solidFill>
                <a:latin typeface="Arial" charset="0"/>
              </a:defRPr>
            </a:lvl3pPr>
            <a:lvl4pPr marL="1484313"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eaLnBrk="0" hangingPunct="0">
              <a:spcBef>
                <a:spcPct val="50000"/>
              </a:spcBef>
              <a:buClr>
                <a:srgbClr val="EC0000"/>
              </a:buClr>
              <a:defRPr/>
            </a:pPr>
            <a:r>
              <a:rPr lang="en-US" altLang="en-US" sz="32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They shared many of the ideals of their middle class representatives in government!</a:t>
            </a:r>
            <a:endParaRPr lang="en-US" altLang="en-US" sz="3200" kern="0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24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60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101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Text Box 2"/>
          <p:cNvSpPr txBox="1">
            <a:spLocks noChangeArrowheads="1"/>
          </p:cNvSpPr>
          <p:nvPr/>
        </p:nvSpPr>
        <p:spPr bwMode="auto">
          <a:xfrm>
            <a:off x="2362200" y="204789"/>
            <a:ext cx="8001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40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Politics of the </a:t>
            </a:r>
            <a:br>
              <a:rPr lang="en-US" altLang="en-US" sz="40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altLang="en-US" sz="40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National Convention </a:t>
            </a:r>
            <a:r>
              <a:rPr lang="en-US" altLang="en-US" sz="36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(1792-1795)</a:t>
            </a:r>
          </a:p>
        </p:txBody>
      </p:sp>
      <p:sp>
        <p:nvSpPr>
          <p:cNvPr id="272387" name="Rectangle 3"/>
          <p:cNvSpPr>
            <a:spLocks noChangeArrowheads="1"/>
          </p:cNvSpPr>
          <p:nvPr/>
        </p:nvSpPr>
        <p:spPr bwMode="auto">
          <a:xfrm>
            <a:off x="3271755" y="1963094"/>
            <a:ext cx="1462259" cy="461665"/>
          </a:xfrm>
          <a:prstGeom prst="rect">
            <a:avLst/>
          </a:prstGeom>
          <a:solidFill>
            <a:srgbClr val="EC0000"/>
          </a:solidFill>
          <a:ln>
            <a:noFill/>
          </a:ln>
          <a:effectLst>
            <a:prstShdw prst="shdw17" dist="17961" dir="2700000">
              <a:schemeClr val="tx2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defTabSz="914400" eaLnBrk="0" hangingPunct="0"/>
            <a:r>
              <a:rPr lang="en-US" altLang="en-US" sz="2400" b="1" kern="0" dirty="0">
                <a:solidFill>
                  <a:schemeClr val="bg1"/>
                </a:solidFill>
                <a:latin typeface="Comic Sans MS" pitchFamily="66" charset="0"/>
              </a:rPr>
              <a:t>Jacobins</a:t>
            </a:r>
          </a:p>
        </p:txBody>
      </p:sp>
      <p:sp>
        <p:nvSpPr>
          <p:cNvPr id="272388" name="Rectangle 4"/>
          <p:cNvSpPr>
            <a:spLocks noChangeArrowheads="1"/>
          </p:cNvSpPr>
          <p:nvPr/>
        </p:nvSpPr>
        <p:spPr bwMode="auto">
          <a:xfrm>
            <a:off x="7361238" y="1970088"/>
            <a:ext cx="1935162" cy="4572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prstShdw prst="shdw17" dist="17961" dir="2700000">
              <a:schemeClr val="tx2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D2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defTabSz="914400" eaLnBrk="0" hangingPunct="0"/>
            <a:r>
              <a:rPr lang="en-US" altLang="en-US" sz="2400" b="1" kern="0">
                <a:solidFill>
                  <a:schemeClr val="bg1"/>
                </a:solidFill>
                <a:latin typeface="Comic Sans MS" pitchFamily="66" charset="0"/>
              </a:rPr>
              <a:t>Girondists</a:t>
            </a:r>
          </a:p>
        </p:txBody>
      </p:sp>
      <p:sp>
        <p:nvSpPr>
          <p:cNvPr id="272389" name="Line 5"/>
          <p:cNvSpPr>
            <a:spLocks noChangeShapeType="1"/>
          </p:cNvSpPr>
          <p:nvPr/>
        </p:nvSpPr>
        <p:spPr bwMode="auto">
          <a:xfrm>
            <a:off x="5026025" y="2193925"/>
            <a:ext cx="533400" cy="0"/>
          </a:xfrm>
          <a:prstGeom prst="line">
            <a:avLst/>
          </a:prstGeom>
          <a:noFill/>
          <a:ln w="38100">
            <a:solidFill>
              <a:srgbClr val="D2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chemeClr val="tx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defTabSz="914400"/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272390" name="Line 6"/>
          <p:cNvSpPr>
            <a:spLocks noChangeShapeType="1"/>
          </p:cNvSpPr>
          <p:nvPr/>
        </p:nvSpPr>
        <p:spPr bwMode="auto">
          <a:xfrm flipH="1">
            <a:off x="6854825" y="2193925"/>
            <a:ext cx="5334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chemeClr val="tx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defTabSz="914400"/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272391" name="AutoShape 7"/>
          <p:cNvSpPr>
            <a:spLocks noChangeArrowheads="1"/>
          </p:cNvSpPr>
          <p:nvPr/>
        </p:nvSpPr>
        <p:spPr bwMode="auto">
          <a:xfrm>
            <a:off x="5638801" y="1772325"/>
            <a:ext cx="1146175" cy="690801"/>
          </a:xfrm>
          <a:prstGeom prst="star24">
            <a:avLst>
              <a:gd name="adj" fmla="val 37500"/>
            </a:avLst>
          </a:prstGeom>
          <a:gradFill rotWithShape="1">
            <a:gsLst>
              <a:gs pos="0">
                <a:srgbClr val="FF9933"/>
              </a:gs>
              <a:gs pos="100000">
                <a:srgbClr val="764718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chemeClr val="tx2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defTabSz="914400"/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272392" name="Text Box 8"/>
          <p:cNvSpPr txBox="1">
            <a:spLocks noChangeArrowheads="1"/>
          </p:cNvSpPr>
          <p:nvPr/>
        </p:nvSpPr>
        <p:spPr bwMode="auto">
          <a:xfrm>
            <a:off x="2362200" y="2651126"/>
            <a:ext cx="4191000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C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C20424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90513" indent="-290513">
              <a:defRPr>
                <a:solidFill>
                  <a:schemeClr val="tx1"/>
                </a:solidFill>
                <a:latin typeface="Arial" charset="0"/>
              </a:defRPr>
            </a:lvl1pPr>
            <a:lvl2pPr marL="977900" indent="-457200">
              <a:defRPr>
                <a:solidFill>
                  <a:schemeClr val="tx1"/>
                </a:solidFill>
                <a:latin typeface="Arial" charset="0"/>
              </a:defRPr>
            </a:lvl2pPr>
            <a:lvl3pPr marL="1549400" indent="-457200">
              <a:defRPr>
                <a:solidFill>
                  <a:schemeClr val="tx1"/>
                </a:solidFill>
                <a:latin typeface="Arial" charset="0"/>
              </a:defRPr>
            </a:lvl3pPr>
            <a:lvl4pPr marL="2120900" indent="-457200">
              <a:defRPr>
                <a:solidFill>
                  <a:schemeClr val="tx1"/>
                </a:solidFill>
                <a:latin typeface="Arial" charset="0"/>
              </a:defRPr>
            </a:lvl4pPr>
            <a:lvl5pPr marL="2692400" indent="-457200">
              <a:defRPr>
                <a:solidFill>
                  <a:schemeClr val="tx1"/>
                </a:solidFill>
                <a:latin typeface="Arial" charset="0"/>
              </a:defRPr>
            </a:lvl5pPr>
            <a:lvl6pPr marL="3149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606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40640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521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0" hangingPunct="0">
              <a:spcBef>
                <a:spcPct val="50000"/>
              </a:spcBef>
              <a:buClr>
                <a:srgbClr val="D20000"/>
              </a:buClr>
              <a:buFont typeface="Wingdings" pitchFamily="2" charset="2"/>
              <a:buChar char="«"/>
              <a:defRPr/>
            </a:pPr>
            <a:r>
              <a:rPr lang="en-US" altLang="en-US" sz="2000" ker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Power base in Paris.</a:t>
            </a:r>
          </a:p>
          <a:p>
            <a:pPr defTabSz="914400" eaLnBrk="0" hangingPunct="0">
              <a:spcBef>
                <a:spcPct val="50000"/>
              </a:spcBef>
              <a:buClr>
                <a:srgbClr val="D20000"/>
              </a:buClr>
              <a:buFont typeface="Wingdings" pitchFamily="2" charset="2"/>
              <a:buChar char="«"/>
              <a:defRPr/>
            </a:pPr>
            <a:r>
              <a:rPr lang="en-US" altLang="en-US" sz="2000" ker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Main support from the </a:t>
            </a:r>
            <a:br>
              <a:rPr lang="en-US" altLang="en-US" sz="2000" ker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2000" i="1" ker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sans-culottes</a:t>
            </a:r>
            <a:r>
              <a:rPr lang="en-US" altLang="en-US" sz="2000" ker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.</a:t>
            </a:r>
          </a:p>
          <a:p>
            <a:pPr defTabSz="914400" eaLnBrk="0" hangingPunct="0">
              <a:spcBef>
                <a:spcPct val="50000"/>
              </a:spcBef>
              <a:buClr>
                <a:srgbClr val="D20000"/>
              </a:buClr>
              <a:buFont typeface="Wingdings" pitchFamily="2" charset="2"/>
              <a:buChar char="«"/>
              <a:defRPr/>
            </a:pPr>
            <a:r>
              <a:rPr lang="en-US" altLang="en-US" sz="2000" ker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Would adopt extreme measures to achieve their goals.</a:t>
            </a:r>
          </a:p>
          <a:p>
            <a:pPr defTabSz="914400" eaLnBrk="0" hangingPunct="0">
              <a:spcBef>
                <a:spcPct val="50000"/>
              </a:spcBef>
              <a:buClr>
                <a:srgbClr val="D20000"/>
              </a:buClr>
              <a:buFont typeface="Wingdings" pitchFamily="2" charset="2"/>
              <a:buChar char="«"/>
              <a:defRPr/>
            </a:pPr>
            <a:r>
              <a:rPr lang="en-US" altLang="en-US" sz="2000" ker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Saw Paris as the center of the Revolution.</a:t>
            </a:r>
          </a:p>
          <a:p>
            <a:pPr defTabSz="914400" eaLnBrk="0" hangingPunct="0">
              <a:spcBef>
                <a:spcPct val="50000"/>
              </a:spcBef>
              <a:buClr>
                <a:srgbClr val="D20000"/>
              </a:buClr>
              <a:buFont typeface="Wingdings" pitchFamily="2" charset="2"/>
              <a:buChar char="«"/>
              <a:defRPr/>
            </a:pPr>
            <a:r>
              <a:rPr lang="en-US" altLang="en-US" sz="2000" ker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More centralized [in Paris] approach to government.</a:t>
            </a:r>
          </a:p>
        </p:txBody>
      </p:sp>
      <p:sp>
        <p:nvSpPr>
          <p:cNvPr id="272393" name="Text Box 9"/>
          <p:cNvSpPr txBox="1">
            <a:spLocks noChangeArrowheads="1"/>
          </p:cNvSpPr>
          <p:nvPr/>
        </p:nvSpPr>
        <p:spPr bwMode="auto">
          <a:xfrm>
            <a:off x="6705600" y="2651126"/>
            <a:ext cx="3124200" cy="390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C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C20424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90513" indent="-290513">
              <a:defRPr>
                <a:solidFill>
                  <a:schemeClr val="tx1"/>
                </a:solidFill>
                <a:latin typeface="Arial" charset="0"/>
              </a:defRPr>
            </a:lvl1pPr>
            <a:lvl2pPr marL="977900" indent="-457200">
              <a:defRPr>
                <a:solidFill>
                  <a:schemeClr val="tx1"/>
                </a:solidFill>
                <a:latin typeface="Arial" charset="0"/>
              </a:defRPr>
            </a:lvl2pPr>
            <a:lvl3pPr marL="1549400" indent="-457200">
              <a:defRPr>
                <a:solidFill>
                  <a:schemeClr val="tx1"/>
                </a:solidFill>
                <a:latin typeface="Arial" charset="0"/>
              </a:defRPr>
            </a:lvl3pPr>
            <a:lvl4pPr marL="2120900" indent="-457200">
              <a:defRPr>
                <a:solidFill>
                  <a:schemeClr val="tx1"/>
                </a:solidFill>
                <a:latin typeface="Arial" charset="0"/>
              </a:defRPr>
            </a:lvl4pPr>
            <a:lvl5pPr marL="2692400" indent="-457200">
              <a:defRPr>
                <a:solidFill>
                  <a:schemeClr val="tx1"/>
                </a:solidFill>
                <a:latin typeface="Arial" charset="0"/>
              </a:defRPr>
            </a:lvl5pPr>
            <a:lvl6pPr marL="3149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606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40640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521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0" hangingPunct="0"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«"/>
              <a:defRPr/>
            </a:pPr>
            <a:r>
              <a:rPr lang="en-US" altLang="en-US" sz="2000" ker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Power base in the provinces.</a:t>
            </a:r>
          </a:p>
          <a:p>
            <a:pPr defTabSz="914400" eaLnBrk="0" hangingPunct="0"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«"/>
              <a:defRPr/>
            </a:pPr>
            <a:r>
              <a:rPr lang="en-US" altLang="en-US" sz="2000" ker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Feared the influence of the </a:t>
            </a:r>
            <a:r>
              <a:rPr lang="en-US" altLang="en-US" sz="2000" i="1" ker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sans-culottes</a:t>
            </a:r>
            <a:r>
              <a:rPr lang="en-US" altLang="en-US" sz="2000" ker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.</a:t>
            </a:r>
          </a:p>
          <a:p>
            <a:pPr defTabSz="914400" eaLnBrk="0" hangingPunct="0"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«"/>
              <a:defRPr/>
            </a:pPr>
            <a:r>
              <a:rPr lang="en-US" altLang="en-US" sz="2000" ker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Feared the dominance of Paris in national politics.</a:t>
            </a:r>
          </a:p>
          <a:p>
            <a:pPr defTabSz="914400" eaLnBrk="0" hangingPunct="0"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«"/>
              <a:defRPr/>
            </a:pPr>
            <a:r>
              <a:rPr lang="en-US" altLang="en-US" sz="2000" ker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Supported more national government centralization [federalism].</a:t>
            </a:r>
          </a:p>
        </p:txBody>
      </p:sp>
    </p:spTree>
    <p:extLst>
      <p:ext uri="{BB962C8B-B14F-4D97-AF65-F5344CB8AC3E}">
        <p14:creationId xmlns:p14="http://schemas.microsoft.com/office/powerpoint/2010/main" val="238145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2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2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0"/>
                                        <p:tgtEl>
                                          <p:spTgt spid="272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85" decel="100000"/>
                                        <p:tgtEl>
                                          <p:spTgt spid="2723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385" decel="100000"/>
                                        <p:tgtEl>
                                          <p:spTgt spid="27239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7239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" dur="385" fill="hold"/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385" fill="hold"/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72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72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0"/>
                                        <p:tgtEl>
                                          <p:spTgt spid="272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387" grpId="0" animBg="1"/>
      <p:bldP spid="272388" grpId="0" animBg="1"/>
      <p:bldP spid="272389" grpId="0" animBg="1"/>
      <p:bldP spid="272390" grpId="0" animBg="1"/>
      <p:bldP spid="272391" grpId="0" animBg="1"/>
      <p:bldP spid="272392" grpId="0"/>
      <p:bldP spid="27239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Text Box 2"/>
          <p:cNvSpPr txBox="1">
            <a:spLocks noChangeArrowheads="1"/>
          </p:cNvSpPr>
          <p:nvPr/>
        </p:nvSpPr>
        <p:spPr bwMode="auto">
          <a:xfrm>
            <a:off x="2362200" y="257175"/>
            <a:ext cx="76200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4800" b="1" ker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“Purifying” Pot of the Jacobin</a:t>
            </a:r>
            <a:endParaRPr lang="en-US" altLang="en-US" sz="4800" b="1" i="1" kern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lackChancery" pitchFamily="2" charset="0"/>
            </a:endParaRPr>
          </a:p>
        </p:txBody>
      </p:sp>
      <p:pic>
        <p:nvPicPr>
          <p:cNvPr id="13315" name="Picture 3" descr="cartoon-the purifying pot of the Jacobins"/>
          <p:cNvPicPr>
            <a:picLocks noChangeAspect="1" noChangeArrowheads="1"/>
          </p:cNvPicPr>
          <p:nvPr/>
        </p:nvPicPr>
        <p:blipFill>
          <a:blip r:embed="rId3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2" t="3426" r="7692" b="5815"/>
          <a:stretch>
            <a:fillRect/>
          </a:stretch>
        </p:blipFill>
        <p:spPr bwMode="auto">
          <a:xfrm>
            <a:off x="4038600" y="2319338"/>
            <a:ext cx="4038600" cy="324326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474843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Text Box 2"/>
          <p:cNvSpPr txBox="1">
            <a:spLocks noChangeArrowheads="1"/>
          </p:cNvSpPr>
          <p:nvPr/>
        </p:nvSpPr>
        <p:spPr bwMode="auto">
          <a:xfrm>
            <a:off x="3276601" y="228601"/>
            <a:ext cx="574992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4800" b="1" ker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Louis XVI as a Pig</a:t>
            </a:r>
          </a:p>
        </p:txBody>
      </p:sp>
      <p:pic>
        <p:nvPicPr>
          <p:cNvPr id="14339" name="Picture 3" descr="82"/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" t="4408" r="3529" b="5234"/>
          <a:stretch>
            <a:fillRect/>
          </a:stretch>
        </p:blipFill>
        <p:spPr bwMode="auto">
          <a:xfrm>
            <a:off x="4430714" y="1143000"/>
            <a:ext cx="3494087" cy="33744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484" name="Text Box 4"/>
          <p:cNvSpPr txBox="1">
            <a:spLocks noChangeArrowheads="1"/>
          </p:cNvSpPr>
          <p:nvPr/>
        </p:nvSpPr>
        <p:spPr bwMode="auto">
          <a:xfrm>
            <a:off x="1" y="4876800"/>
            <a:ext cx="12010030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11175" indent="-511175">
              <a:defRPr>
                <a:solidFill>
                  <a:schemeClr val="tx1"/>
                </a:solidFill>
                <a:latin typeface="Arial" charset="0"/>
              </a:defRPr>
            </a:lvl1pPr>
            <a:lvl2pPr marL="1255713" indent="-341313">
              <a:defRPr>
                <a:solidFill>
                  <a:schemeClr val="tx1"/>
                </a:solidFill>
                <a:latin typeface="Arial" charset="0"/>
              </a:defRPr>
            </a:lvl2pPr>
            <a:lvl3pPr marL="1370013">
              <a:defRPr>
                <a:solidFill>
                  <a:schemeClr val="tx1"/>
                </a:solidFill>
                <a:latin typeface="Arial" charset="0"/>
              </a:defRPr>
            </a:lvl3pPr>
            <a:lvl4pPr marL="1484313"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0" hangingPunct="0">
              <a:spcBef>
                <a:spcPct val="50000"/>
              </a:spcBef>
              <a:buClr>
                <a:srgbClr val="EC0000"/>
              </a:buClr>
              <a:buSzPct val="90000"/>
              <a:buFont typeface="SkullZ" pitchFamily="2" charset="0"/>
              <a:buChar char="c"/>
              <a:defRPr/>
            </a:pPr>
            <a:r>
              <a:rPr lang="en-US" altLang="en-US" sz="32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For the </a:t>
            </a:r>
            <a:r>
              <a:rPr lang="en-US" altLang="en-US" sz="3200" kern="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Montagnards</a:t>
            </a:r>
            <a:r>
              <a:rPr lang="en-US" altLang="en-US" sz="32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, the king was a traitor.</a:t>
            </a:r>
          </a:p>
          <a:p>
            <a:pPr defTabSz="914400" eaLnBrk="0" hangingPunct="0">
              <a:spcBef>
                <a:spcPct val="50000"/>
              </a:spcBef>
              <a:buClr>
                <a:srgbClr val="EC0000"/>
              </a:buClr>
              <a:buSzPct val="90000"/>
              <a:buFont typeface="SkullZ" pitchFamily="2" charset="0"/>
              <a:buChar char="c"/>
              <a:defRPr/>
            </a:pPr>
            <a:r>
              <a:rPr lang="en-US" altLang="en-US" sz="32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Girondins felt that the Revolution had gone far enough and didn’t want to execute the king [maybe exile him].</a:t>
            </a:r>
            <a:endParaRPr lang="en-US" altLang="en-US" sz="3200" kern="0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41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Text Box 2"/>
          <p:cNvSpPr txBox="1">
            <a:spLocks noChangeArrowheads="1"/>
          </p:cNvSpPr>
          <p:nvPr/>
        </p:nvSpPr>
        <p:spPr bwMode="auto">
          <a:xfrm>
            <a:off x="1752600" y="263525"/>
            <a:ext cx="82296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42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Louis XVI’s Head </a:t>
            </a:r>
            <a:r>
              <a:rPr lang="en-US" altLang="en-US" sz="30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(January 21, 1793)</a:t>
            </a:r>
          </a:p>
        </p:txBody>
      </p:sp>
      <p:pic>
        <p:nvPicPr>
          <p:cNvPr id="15363" name="Picture 3" descr="louis16-execu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014" y="1219200"/>
            <a:ext cx="3659187" cy="502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8532" name="Text Box 4"/>
          <p:cNvSpPr txBox="1">
            <a:spLocks noChangeArrowheads="1"/>
          </p:cNvSpPr>
          <p:nvPr/>
        </p:nvSpPr>
        <p:spPr bwMode="auto">
          <a:xfrm>
            <a:off x="6172201" y="995363"/>
            <a:ext cx="5892420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11175" indent="-511175">
              <a:defRPr>
                <a:solidFill>
                  <a:schemeClr val="tx1"/>
                </a:solidFill>
                <a:latin typeface="Arial" charset="0"/>
              </a:defRPr>
            </a:lvl1pPr>
            <a:lvl2pPr marL="1255713" indent="-341313">
              <a:defRPr>
                <a:solidFill>
                  <a:schemeClr val="tx1"/>
                </a:solidFill>
                <a:latin typeface="Arial" charset="0"/>
              </a:defRPr>
            </a:lvl2pPr>
            <a:lvl3pPr marL="1370013">
              <a:defRPr>
                <a:solidFill>
                  <a:schemeClr val="tx1"/>
                </a:solidFill>
                <a:latin typeface="Arial" charset="0"/>
              </a:defRPr>
            </a:lvl3pPr>
            <a:lvl4pPr marL="1484313"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0" hangingPunct="0">
              <a:spcBef>
                <a:spcPct val="50000"/>
              </a:spcBef>
              <a:buClr>
                <a:srgbClr val="EC0000"/>
              </a:buClr>
              <a:buSzPct val="90000"/>
              <a:buFont typeface="SkullZ" pitchFamily="2" charset="0"/>
              <a:buChar char="c"/>
              <a:defRPr/>
            </a:pPr>
            <a:r>
              <a:rPr lang="en-US" altLang="en-US" sz="28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trial of the king was hastened by the discovery in a secret cupboard in the </a:t>
            </a:r>
            <a:r>
              <a:rPr lang="en-US" altLang="en-US" sz="2800" kern="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Tuilieres</a:t>
            </a:r>
            <a:r>
              <a:rPr lang="en-US" altLang="en-US" sz="28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of a cache of documents.</a:t>
            </a:r>
          </a:p>
          <a:p>
            <a:pPr defTabSz="914400" eaLnBrk="0" hangingPunct="0">
              <a:spcBef>
                <a:spcPct val="50000"/>
              </a:spcBef>
              <a:buClr>
                <a:srgbClr val="EC0000"/>
              </a:buClr>
              <a:buSzPct val="90000"/>
              <a:buFont typeface="SkullZ" pitchFamily="2" charset="0"/>
              <a:buChar char="c"/>
              <a:defRPr/>
            </a:pPr>
            <a:r>
              <a:rPr lang="en-US" altLang="en-US" sz="28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They proved conclusively Louis’ knowledge and encouragement of foreign intervention.</a:t>
            </a:r>
          </a:p>
          <a:p>
            <a:pPr defTabSz="914400" eaLnBrk="0" hangingPunct="0">
              <a:spcBef>
                <a:spcPct val="50000"/>
              </a:spcBef>
              <a:buClr>
                <a:srgbClr val="EC0000"/>
              </a:buClr>
              <a:buSzPct val="90000"/>
              <a:buFont typeface="SkullZ" pitchFamily="2" charset="0"/>
              <a:buChar char="c"/>
              <a:defRPr/>
            </a:pPr>
            <a:r>
              <a:rPr lang="en-US" altLang="en-US" sz="28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National Convention voted</a:t>
            </a:r>
            <a:br>
              <a:rPr lang="en-US" altLang="en-US" sz="28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2800" b="1" kern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387 to 334</a:t>
            </a:r>
            <a:r>
              <a:rPr lang="en-US" altLang="en-US" sz="28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to execute the monarchs.</a:t>
            </a:r>
            <a:endParaRPr lang="en-US" altLang="en-US" sz="2800" kern="0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67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altLang="ko-KR" sz="4800" b="1" dirty="0"/>
              <a:t>Financial Crisis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idx="1"/>
          </p:nvPr>
        </p:nvSpPr>
        <p:spPr>
          <a:xfrm>
            <a:off x="766618" y="2484582"/>
            <a:ext cx="10739582" cy="3916218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ko-KR" sz="6000" b="1" dirty="0">
                <a:solidFill>
                  <a:srgbClr val="C00000"/>
                </a:solidFill>
              </a:rPr>
              <a:t>War$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ko-KR" sz="4000" b="1" dirty="0"/>
              <a:t>Seven Years War, American Revolution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ko-KR" sz="4000" b="1" dirty="0"/>
              <a:t>Lost significant overseas revenue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ko-KR" sz="4000" b="1" dirty="0"/>
              <a:t>Financed with borrowed money</a:t>
            </a:r>
          </a:p>
          <a:p>
            <a:pPr marL="0" indent="0">
              <a:buNone/>
              <a:defRPr/>
            </a:pP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81635449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Something for the Crowned Jugglers to Reflect On"/>
          <p:cNvPicPr>
            <a:picLocks noGrp="1"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74507" y="1612998"/>
            <a:ext cx="3480179" cy="4624029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0579" name="Text Box 3"/>
          <p:cNvSpPr txBox="1">
            <a:spLocks noChangeArrowheads="1"/>
          </p:cNvSpPr>
          <p:nvPr/>
        </p:nvSpPr>
        <p:spPr bwMode="auto">
          <a:xfrm>
            <a:off x="1678675" y="276323"/>
            <a:ext cx="105133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48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Death of “Citizen” Louis Capet</a:t>
            </a:r>
          </a:p>
        </p:txBody>
      </p:sp>
      <p:sp>
        <p:nvSpPr>
          <p:cNvPr id="280580" name="Rectangle 4"/>
          <p:cNvSpPr>
            <a:spLocks noChangeArrowheads="1"/>
          </p:cNvSpPr>
          <p:nvPr/>
        </p:nvSpPr>
        <p:spPr bwMode="auto">
          <a:xfrm>
            <a:off x="1473958" y="1612998"/>
            <a:ext cx="4164842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C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2800" b="1" i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Matter for reflection</a:t>
            </a:r>
            <a:br>
              <a:rPr lang="en-US" altLang="en-US" sz="2800" b="1" i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2800" b="1" i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for the crowned jugglers.</a:t>
            </a:r>
          </a:p>
        </p:txBody>
      </p:sp>
      <p:sp>
        <p:nvSpPr>
          <p:cNvPr id="280581" name="Rectangle 5"/>
          <p:cNvSpPr>
            <a:spLocks noChangeArrowheads="1"/>
          </p:cNvSpPr>
          <p:nvPr/>
        </p:nvSpPr>
        <p:spPr bwMode="auto">
          <a:xfrm>
            <a:off x="1351128" y="4471988"/>
            <a:ext cx="4864109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C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3200" b="1" i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So impure blood</a:t>
            </a:r>
            <a:br>
              <a:rPr lang="en-US" altLang="en-US" sz="3200" b="1" i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3200" b="1" i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doesn’t soil our land!</a:t>
            </a:r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 flipV="1">
            <a:off x="5410200" y="1219200"/>
            <a:ext cx="533400" cy="3048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C20424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defTabSz="914400"/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 flipV="1">
            <a:off x="5703865" y="4888668"/>
            <a:ext cx="1665925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defTabSz="914400"/>
            <a:endParaRPr 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53320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Text Box 2"/>
          <p:cNvSpPr txBox="1">
            <a:spLocks noChangeArrowheads="1"/>
          </p:cNvSpPr>
          <p:nvPr/>
        </p:nvSpPr>
        <p:spPr bwMode="auto">
          <a:xfrm>
            <a:off x="1524001" y="315913"/>
            <a:ext cx="83407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44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Marie Antoinette as a Serpent</a:t>
            </a:r>
          </a:p>
        </p:txBody>
      </p:sp>
      <p:pic>
        <p:nvPicPr>
          <p:cNvPr id="17411" name="Picture 3" descr="8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" t="3030" r="2672" b="3030"/>
          <a:stretch>
            <a:fillRect/>
          </a:stretch>
        </p:blipFill>
        <p:spPr bwMode="auto">
          <a:xfrm>
            <a:off x="3810000" y="1219200"/>
            <a:ext cx="4267200" cy="426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2628" name="Rectangle 4"/>
          <p:cNvSpPr>
            <a:spLocks noChangeArrowheads="1"/>
          </p:cNvSpPr>
          <p:nvPr/>
        </p:nvSpPr>
        <p:spPr bwMode="auto">
          <a:xfrm>
            <a:off x="1524001" y="5486400"/>
            <a:ext cx="51069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C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C20424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36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“Widow Capet”</a:t>
            </a:r>
          </a:p>
        </p:txBody>
      </p:sp>
    </p:spTree>
    <p:extLst>
      <p:ext uri="{BB962C8B-B14F-4D97-AF65-F5344CB8AC3E}">
        <p14:creationId xmlns:p14="http://schemas.microsoft.com/office/powerpoint/2010/main" val="68370433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Text Box 2"/>
          <p:cNvSpPr txBox="1">
            <a:spLocks noChangeArrowheads="1"/>
          </p:cNvSpPr>
          <p:nvPr/>
        </p:nvSpPr>
        <p:spPr bwMode="auto">
          <a:xfrm>
            <a:off x="1752600" y="152400"/>
            <a:ext cx="7772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34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en-US" sz="42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Marie Antoinette </a:t>
            </a:r>
            <a:br>
              <a:rPr lang="en-US" altLang="en-US" sz="42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altLang="en-US" sz="42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on the Way to the Guillotine</a:t>
            </a:r>
          </a:p>
        </p:txBody>
      </p:sp>
      <p:pic>
        <p:nvPicPr>
          <p:cNvPr id="18435" name="Picture 3" descr="Marie Antoinette on the way to the guillotine"/>
          <p:cNvPicPr>
            <a:picLocks noChangeAspect="1" noChangeArrowheads="1"/>
          </p:cNvPicPr>
          <p:nvPr/>
        </p:nvPicPr>
        <p:blipFill>
          <a:blip r:embed="rId3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752600"/>
            <a:ext cx="7010400" cy="471328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43399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Text Box 2"/>
          <p:cNvSpPr txBox="1">
            <a:spLocks noChangeArrowheads="1"/>
          </p:cNvSpPr>
          <p:nvPr/>
        </p:nvSpPr>
        <p:spPr bwMode="auto">
          <a:xfrm>
            <a:off x="2819400" y="228600"/>
            <a:ext cx="670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4200" b="1" ker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Marie Antoinette Died in October, 1793</a:t>
            </a:r>
          </a:p>
        </p:txBody>
      </p:sp>
      <p:pic>
        <p:nvPicPr>
          <p:cNvPr id="19459" name="Picture 3" descr="img0046"/>
          <p:cNvPicPr>
            <a:picLocks noChangeAspect="1" noChangeArrowheads="1"/>
          </p:cNvPicPr>
          <p:nvPr/>
        </p:nvPicPr>
        <p:blipFill>
          <a:blip r:embed="rId3">
            <a:lum bright="12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" t="2441" r="4140" b="2441"/>
          <a:stretch>
            <a:fillRect/>
          </a:stretch>
        </p:blipFill>
        <p:spPr bwMode="auto">
          <a:xfrm>
            <a:off x="6705601" y="1752600"/>
            <a:ext cx="3021013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Guillotined"/>
          <p:cNvPicPr>
            <a:picLocks noChangeAspect="1" noChangeArrowheads="1"/>
          </p:cNvPicPr>
          <p:nvPr/>
        </p:nvPicPr>
        <p:blipFill>
          <a:blip r:embed="rId4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1" y="1981200"/>
            <a:ext cx="3611563" cy="37338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349458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Text Box 2"/>
          <p:cNvSpPr txBox="1">
            <a:spLocks noChangeArrowheads="1"/>
          </p:cNvSpPr>
          <p:nvPr/>
        </p:nvSpPr>
        <p:spPr bwMode="auto">
          <a:xfrm>
            <a:off x="1437564" y="451490"/>
            <a:ext cx="10754436" cy="754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4400" eaLnBrk="0" hangingPunct="0">
              <a:defRPr/>
            </a:pPr>
            <a:r>
              <a:rPr lang="en-US" altLang="en-US" sz="43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Attempts to Control the Growing Crisis</a:t>
            </a:r>
          </a:p>
        </p:txBody>
      </p:sp>
      <p:sp>
        <p:nvSpPr>
          <p:cNvPr id="290819" name="Rectangle 3"/>
          <p:cNvSpPr>
            <a:spLocks noChangeArrowheads="1"/>
          </p:cNvSpPr>
          <p:nvPr/>
        </p:nvSpPr>
        <p:spPr bwMode="auto">
          <a:xfrm>
            <a:off x="382137" y="1205543"/>
            <a:ext cx="11300346" cy="5139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C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charset="0"/>
              </a:defRPr>
            </a:lvl1pPr>
            <a:lvl2pPr marL="1084263" indent="-339725">
              <a:defRPr>
                <a:solidFill>
                  <a:schemeClr val="tx1"/>
                </a:solidFill>
                <a:latin typeface="Arial" charset="0"/>
              </a:defRPr>
            </a:lvl2pPr>
            <a:lvl3pPr marL="1655763" indent="-457200">
              <a:defRPr>
                <a:solidFill>
                  <a:schemeClr val="tx1"/>
                </a:solidFill>
                <a:latin typeface="Arial" charset="0"/>
              </a:defRPr>
            </a:lvl3pPr>
            <a:lvl4pPr marL="2227263" indent="-457200">
              <a:defRPr>
                <a:solidFill>
                  <a:schemeClr val="tx1"/>
                </a:solidFill>
                <a:latin typeface="Arial" charset="0"/>
              </a:defRPr>
            </a:lvl4pPr>
            <a:lvl5pPr marL="2798763" indent="-457200">
              <a:defRPr>
                <a:solidFill>
                  <a:schemeClr val="tx1"/>
                </a:solidFill>
                <a:latin typeface="Arial" charset="0"/>
              </a:defRPr>
            </a:lvl5pPr>
            <a:lvl6pPr marL="3255963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713163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4170363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627563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defTabSz="914400" eaLnBrk="0" hangingPunct="0">
              <a:buClr>
                <a:srgbClr val="EC0000"/>
              </a:buClr>
              <a:defRPr/>
            </a:pPr>
            <a:r>
              <a:rPr lang="en-US" alt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1.The printing of more </a:t>
            </a:r>
            <a:r>
              <a:rPr lang="en-US" altLang="en-US" sz="3200" i="1" kern="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assignats</a:t>
            </a:r>
            <a:r>
              <a:rPr lang="en-US" alt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to </a:t>
            </a:r>
            <a:br>
              <a:rPr lang="en-US" alt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pay for the war.</a:t>
            </a:r>
            <a:br>
              <a:rPr lang="en-US" alt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endParaRPr lang="en-US" altLang="en-US" sz="3200" kern="0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0" indent="0" defTabSz="914400" eaLnBrk="0" hangingPunct="0">
              <a:buClr>
                <a:srgbClr val="EC0000"/>
              </a:buClr>
              <a:defRPr/>
            </a:pPr>
            <a:r>
              <a:rPr lang="en-US" altLang="en-US" sz="3200" b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2. Committee of Public Safety [CPS]</a:t>
            </a:r>
          </a:p>
          <a:p>
            <a:pPr lvl="1" defTabSz="914400" eaLnBrk="0" hangingPunct="0">
              <a:buClr>
                <a:schemeClr val="accent2"/>
              </a:buClr>
              <a:buFont typeface="PressWriter Symbols" pitchFamily="2" charset="2"/>
              <a:buChar char="e"/>
              <a:defRPr/>
            </a:pPr>
            <a:r>
              <a:rPr lang="en-US" alt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to oversee and speed up the work of the government during this crisis.</a:t>
            </a:r>
            <a:br>
              <a:rPr lang="en-US" alt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endParaRPr lang="en-US" altLang="en-US" sz="2800" kern="0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0" indent="0" defTabSz="914400" eaLnBrk="0" hangingPunct="0">
              <a:buClr>
                <a:srgbClr val="EC0000"/>
              </a:buClr>
              <a:defRPr/>
            </a:pPr>
            <a:r>
              <a:rPr lang="en-US" altLang="en-US" sz="3200" b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3. Committee of General Security [CGS]</a:t>
            </a:r>
          </a:p>
          <a:p>
            <a:pPr lvl="1" defTabSz="914400" eaLnBrk="0" hangingPunct="0">
              <a:buClr>
                <a:schemeClr val="accent2"/>
              </a:buClr>
              <a:buFont typeface="PressWriter Symbols" pitchFamily="2" charset="2"/>
              <a:buChar char="e"/>
              <a:defRPr/>
            </a:pPr>
            <a:r>
              <a:rPr lang="en-US" alt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responsible for the pursuit of</a:t>
            </a:r>
            <a:br>
              <a:rPr lang="en-US" alt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counter-revolutionaries, the</a:t>
            </a:r>
            <a:br>
              <a:rPr lang="en-US" alt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treatment of suspects, &amp; other internal security matters.</a:t>
            </a:r>
          </a:p>
        </p:txBody>
      </p:sp>
    </p:spTree>
    <p:extLst>
      <p:ext uri="{BB962C8B-B14F-4D97-AF65-F5344CB8AC3E}">
        <p14:creationId xmlns:p14="http://schemas.microsoft.com/office/powerpoint/2010/main" val="257039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0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0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0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0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0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Text Box 2"/>
          <p:cNvSpPr txBox="1">
            <a:spLocks noChangeArrowheads="1"/>
          </p:cNvSpPr>
          <p:nvPr/>
        </p:nvSpPr>
        <p:spPr bwMode="auto">
          <a:xfrm>
            <a:off x="3630306" y="345226"/>
            <a:ext cx="881508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48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Committee for Public Safety</a:t>
            </a:r>
          </a:p>
        </p:txBody>
      </p:sp>
      <p:pic>
        <p:nvPicPr>
          <p:cNvPr id="22531" name="Picture 3" descr="a caricature of the Comité de Sûreté Générale"/>
          <p:cNvPicPr>
            <a:picLocks noGrp="1" noChangeAspect="1" noChangeArrowheads="1"/>
          </p:cNvPicPr>
          <p:nvPr>
            <p:ph/>
          </p:nvPr>
        </p:nvPicPr>
        <p:blipFill>
          <a:blip r:embed="rId3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19191" y="1369473"/>
            <a:ext cx="3517392" cy="3188879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2868" name="Rectangle 4"/>
          <p:cNvSpPr>
            <a:spLocks noChangeArrowheads="1"/>
          </p:cNvSpPr>
          <p:nvPr/>
        </p:nvSpPr>
        <p:spPr bwMode="auto">
          <a:xfrm>
            <a:off x="1828801" y="4751602"/>
            <a:ext cx="9173451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C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08000" indent="-508000">
              <a:defRPr>
                <a:solidFill>
                  <a:schemeClr val="tx1"/>
                </a:solidFill>
                <a:latin typeface="Arial" charset="0"/>
              </a:defRPr>
            </a:lvl1pPr>
            <a:lvl2pPr marL="6223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0" hangingPunct="0">
              <a:buClr>
                <a:srgbClr val="D00000"/>
              </a:buClr>
              <a:buFont typeface="Wingdings" pitchFamily="2" charset="2"/>
              <a:buChar char="M"/>
              <a:defRPr/>
            </a:pPr>
            <a:r>
              <a:rPr lang="en-US" altLang="en-US" sz="40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Revolutionary Tribunals.</a:t>
            </a:r>
          </a:p>
          <a:p>
            <a:pPr defTabSz="914400" eaLnBrk="0" hangingPunct="0">
              <a:buClr>
                <a:srgbClr val="D00000"/>
              </a:buClr>
              <a:buFont typeface="Wingdings" pitchFamily="2" charset="2"/>
              <a:buChar char="M"/>
              <a:defRPr/>
            </a:pPr>
            <a:r>
              <a:rPr lang="en-US" altLang="en-US" sz="40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300,000 arrested.</a:t>
            </a:r>
          </a:p>
          <a:p>
            <a:pPr defTabSz="914400" eaLnBrk="0" hangingPunct="0">
              <a:buClr>
                <a:srgbClr val="D00000"/>
              </a:buClr>
              <a:buFont typeface="Wingdings" pitchFamily="2" charset="2"/>
              <a:buChar char="M"/>
              <a:defRPr/>
            </a:pPr>
            <a:r>
              <a:rPr lang="en-US" altLang="en-US" sz="40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16,000 – 50,000 executed.</a:t>
            </a:r>
          </a:p>
        </p:txBody>
      </p:sp>
    </p:spTree>
    <p:extLst>
      <p:ext uri="{BB962C8B-B14F-4D97-AF65-F5344CB8AC3E}">
        <p14:creationId xmlns:p14="http://schemas.microsoft.com/office/powerpoint/2010/main" val="26754312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Text Box 2"/>
          <p:cNvSpPr txBox="1">
            <a:spLocks noChangeArrowheads="1"/>
          </p:cNvSpPr>
          <p:nvPr/>
        </p:nvSpPr>
        <p:spPr bwMode="auto">
          <a:xfrm>
            <a:off x="2743201" y="242888"/>
            <a:ext cx="6913563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48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Maximillian Robespierre</a:t>
            </a:r>
            <a:br>
              <a:rPr lang="en-US" altLang="en-US" sz="48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altLang="en-US" sz="40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(1758 – 1794)</a:t>
            </a:r>
          </a:p>
        </p:txBody>
      </p:sp>
      <p:pic>
        <p:nvPicPr>
          <p:cNvPr id="23555" name="Picture 3" descr="Portrait of Robespierre"/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4"/>
          <a:stretch>
            <a:fillRect/>
          </a:stretch>
        </p:blipFill>
        <p:spPr bwMode="auto">
          <a:xfrm>
            <a:off x="4343401" y="1905000"/>
            <a:ext cx="3643313" cy="449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233279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Text Box 2"/>
          <p:cNvSpPr txBox="1">
            <a:spLocks noChangeArrowheads="1"/>
          </p:cNvSpPr>
          <p:nvPr/>
        </p:nvSpPr>
        <p:spPr bwMode="auto">
          <a:xfrm>
            <a:off x="2667000" y="228600"/>
            <a:ext cx="6942138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4800" b="1" ker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Georges Jacques Danton</a:t>
            </a:r>
            <a:br>
              <a:rPr lang="en-US" altLang="en-US" sz="4800" b="1" ker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altLang="en-US" sz="3600" b="1" ker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(1759 – 1794)</a:t>
            </a:r>
          </a:p>
        </p:txBody>
      </p:sp>
      <p:pic>
        <p:nvPicPr>
          <p:cNvPr id="24579" name="Picture 3" descr="Danton, Georges Jacques"/>
          <p:cNvPicPr>
            <a:picLocks noChangeAspect="1" noChangeArrowheads="1"/>
          </p:cNvPicPr>
          <p:nvPr/>
        </p:nvPicPr>
        <p:blipFill>
          <a:blip r:embed="rId3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" t="4532" r="1492" b="2550"/>
          <a:stretch>
            <a:fillRect/>
          </a:stretch>
        </p:blipFill>
        <p:spPr bwMode="auto">
          <a:xfrm>
            <a:off x="4356100" y="1828800"/>
            <a:ext cx="3568700" cy="4572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698697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Text Box 2"/>
          <p:cNvSpPr txBox="1">
            <a:spLocks noChangeArrowheads="1"/>
          </p:cNvSpPr>
          <p:nvPr/>
        </p:nvSpPr>
        <p:spPr bwMode="auto">
          <a:xfrm>
            <a:off x="3429001" y="228600"/>
            <a:ext cx="5457825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4800" b="1" ker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Jean-Paul Marat</a:t>
            </a:r>
            <a:br>
              <a:rPr lang="en-US" altLang="en-US" sz="4800" b="1" ker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altLang="en-US" sz="3600" b="1" ker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(1744 – 1793)</a:t>
            </a:r>
          </a:p>
        </p:txBody>
      </p:sp>
      <p:pic>
        <p:nvPicPr>
          <p:cNvPr id="25603" name="Picture 3" descr="Jean Paul Mar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600200"/>
            <a:ext cx="3525838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991958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Text Box 2"/>
          <p:cNvSpPr txBox="1">
            <a:spLocks noChangeArrowheads="1"/>
          </p:cNvSpPr>
          <p:nvPr/>
        </p:nvSpPr>
        <p:spPr bwMode="auto">
          <a:xfrm>
            <a:off x="2057401" y="136526"/>
            <a:ext cx="754856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40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“The Death of Marat”</a:t>
            </a:r>
            <a:br>
              <a:rPr lang="en-US" altLang="en-US" sz="40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altLang="en-US" sz="40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by Jacques Louis David,</a:t>
            </a:r>
            <a:r>
              <a:rPr lang="en-US" altLang="en-US" sz="36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 1793</a:t>
            </a:r>
          </a:p>
        </p:txBody>
      </p:sp>
      <p:pic>
        <p:nvPicPr>
          <p:cNvPr id="26627" name="Picture 3" descr="David-Death of Marat-1793"/>
          <p:cNvPicPr>
            <a:picLocks noChangeAspect="1" noChangeArrowheads="1"/>
          </p:cNvPicPr>
          <p:nvPr/>
        </p:nvPicPr>
        <p:blipFill>
          <a:blip r:embed="rId3" cstate="print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1" y="1600200"/>
            <a:ext cx="3852863" cy="49530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514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 descr="defecit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836" y="947041"/>
            <a:ext cx="8229600" cy="580774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5" name="Text Box 8"/>
          <p:cNvSpPr txBox="1">
            <a:spLocks noChangeArrowheads="1"/>
          </p:cNvSpPr>
          <p:nvPr/>
        </p:nvSpPr>
        <p:spPr bwMode="auto">
          <a:xfrm>
            <a:off x="4001655" y="463805"/>
            <a:ext cx="5181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2000" b="1" dirty="0"/>
              <a:t>Louis XVI: </a:t>
            </a:r>
            <a:r>
              <a:rPr lang="en-US" altLang="ko-KR" sz="2000" b="1" i="1" dirty="0"/>
              <a:t>“Where is the tax money?”</a:t>
            </a:r>
          </a:p>
        </p:txBody>
      </p:sp>
    </p:spTree>
    <p:extLst>
      <p:ext uri="{BB962C8B-B14F-4D97-AF65-F5344CB8AC3E}">
        <p14:creationId xmlns:p14="http://schemas.microsoft.com/office/powerpoint/2010/main" val="188194422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Text Box 2"/>
          <p:cNvSpPr txBox="1">
            <a:spLocks noChangeArrowheads="1"/>
          </p:cNvSpPr>
          <p:nvPr/>
        </p:nvSpPr>
        <p:spPr bwMode="auto">
          <a:xfrm>
            <a:off x="2563533" y="273051"/>
            <a:ext cx="724749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60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Reign of Terror</a:t>
            </a:r>
          </a:p>
        </p:txBody>
      </p:sp>
      <p:sp>
        <p:nvSpPr>
          <p:cNvPr id="311299" name="Text Box 3"/>
          <p:cNvSpPr txBox="1">
            <a:spLocks noChangeArrowheads="1"/>
          </p:cNvSpPr>
          <p:nvPr/>
        </p:nvSpPr>
        <p:spPr bwMode="auto">
          <a:xfrm>
            <a:off x="311624" y="1257300"/>
            <a:ext cx="7391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C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C20424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eaLnBrk="0" hangingPunct="0">
              <a:spcBef>
                <a:spcPct val="50000"/>
              </a:spcBef>
              <a:defRPr/>
            </a:pPr>
            <a:r>
              <a:rPr lang="en-US" altLang="en-US" sz="3200" b="1" i="1" kern="0" dirty="0">
                <a:solidFill>
                  <a:srgbClr val="D228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Terror is nothing other than justice, prompt, severe, inflexible.</a:t>
            </a:r>
            <a:r>
              <a:rPr lang="en-US" altLang="en-US" sz="2800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-- </a:t>
            </a:r>
            <a:r>
              <a:rPr lang="en-US" altLang="en-US" sz="3200" kern="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Robespierre</a:t>
            </a:r>
            <a:endParaRPr lang="en-US" altLang="en-US" sz="2800" kern="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31748" name="Picture 4" descr="blood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43000"/>
            <a:ext cx="50673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5" descr="bladehed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95" y="376994"/>
            <a:ext cx="247934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6" descr="bladehed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151" y="376993"/>
            <a:ext cx="2857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1303" name="Rectangle 7"/>
          <p:cNvSpPr>
            <a:spLocks noChangeArrowheads="1"/>
          </p:cNvSpPr>
          <p:nvPr/>
        </p:nvSpPr>
        <p:spPr bwMode="auto">
          <a:xfrm>
            <a:off x="4428698" y="2509048"/>
            <a:ext cx="479718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C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chemeClr val="tx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3200" b="1" i="1" kern="0" dirty="0">
                <a:solidFill>
                  <a:srgbClr val="D228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Let terror be the order of the day!</a:t>
            </a:r>
          </a:p>
        </p:txBody>
      </p:sp>
      <p:pic>
        <p:nvPicPr>
          <p:cNvPr id="311304" name="Picture 8" descr="going to the guillotine"/>
          <p:cNvPicPr>
            <a:picLocks noChangeAspect="1" noChangeArrowheads="1"/>
          </p:cNvPicPr>
          <p:nvPr/>
        </p:nvPicPr>
        <p:blipFill>
          <a:blip r:embed="rId5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" t="4655" r="6873" b="4655"/>
          <a:stretch>
            <a:fillRect/>
          </a:stretch>
        </p:blipFill>
        <p:spPr bwMode="auto">
          <a:xfrm>
            <a:off x="9376011" y="2486025"/>
            <a:ext cx="2602173" cy="42672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305" name="Text Box 9"/>
          <p:cNvSpPr txBox="1">
            <a:spLocks noChangeArrowheads="1"/>
          </p:cNvSpPr>
          <p:nvPr/>
        </p:nvSpPr>
        <p:spPr bwMode="auto">
          <a:xfrm>
            <a:off x="311624" y="3810000"/>
            <a:ext cx="7713260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65138" indent="-465138">
              <a:defRPr>
                <a:solidFill>
                  <a:schemeClr val="tx1"/>
                </a:solidFill>
                <a:latin typeface="Arial" charset="0"/>
              </a:defRPr>
            </a:lvl1pPr>
            <a:lvl2pPr marL="1255713" indent="-341313">
              <a:defRPr>
                <a:solidFill>
                  <a:schemeClr val="tx1"/>
                </a:solidFill>
                <a:latin typeface="Arial" charset="0"/>
              </a:defRPr>
            </a:lvl2pPr>
            <a:lvl3pPr marL="1370013">
              <a:defRPr>
                <a:solidFill>
                  <a:schemeClr val="tx1"/>
                </a:solidFill>
                <a:latin typeface="Arial" charset="0"/>
              </a:defRPr>
            </a:lvl3pPr>
            <a:lvl4pPr marL="1484313"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0" hangingPunct="0">
              <a:spcBef>
                <a:spcPct val="50000"/>
              </a:spcBef>
              <a:buClr>
                <a:srgbClr val="EC0000"/>
              </a:buClr>
              <a:buSzPct val="90000"/>
              <a:buFont typeface="SkullZ" pitchFamily="2" charset="0"/>
              <a:buChar char="c"/>
              <a:defRPr/>
            </a:pPr>
            <a:r>
              <a:rPr lang="en-US" altLang="en-US" sz="28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Revolutionary Tribunal of Paris alone executed 2,639 victims in 15 months.</a:t>
            </a:r>
          </a:p>
          <a:p>
            <a:pPr defTabSz="914400" eaLnBrk="0" hangingPunct="0">
              <a:spcBef>
                <a:spcPct val="50000"/>
              </a:spcBef>
              <a:buClr>
                <a:srgbClr val="EC0000"/>
              </a:buClr>
              <a:buSzPct val="90000"/>
              <a:buFont typeface="SkullZ" pitchFamily="2" charset="0"/>
              <a:buChar char="c"/>
              <a:defRPr/>
            </a:pPr>
            <a:r>
              <a:rPr lang="en-US" altLang="en-US" sz="28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total number of victims nationwide was over 20,000!</a:t>
            </a:r>
            <a:endParaRPr lang="en-US" altLang="en-US" sz="2800" kern="0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24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311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31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299" grpId="0"/>
      <p:bldP spid="311303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Text Box 2"/>
          <p:cNvSpPr txBox="1">
            <a:spLocks noChangeArrowheads="1"/>
          </p:cNvSpPr>
          <p:nvPr/>
        </p:nvSpPr>
        <p:spPr bwMode="auto">
          <a:xfrm>
            <a:off x="313899" y="152400"/>
            <a:ext cx="1151871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48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Guillotine:</a:t>
            </a:r>
            <a:br>
              <a:rPr lang="en-US" altLang="en-US" sz="48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altLang="en-US" sz="48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An “Enlightenment Tool”</a:t>
            </a:r>
            <a:r>
              <a:rPr lang="en-US" altLang="en-US" sz="4800" b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?</a:t>
            </a:r>
          </a:p>
        </p:txBody>
      </p:sp>
      <p:sp>
        <p:nvSpPr>
          <p:cNvPr id="313347" name="Rectangle 3"/>
          <p:cNvSpPr>
            <a:spLocks noChangeArrowheads="1"/>
          </p:cNvSpPr>
          <p:nvPr/>
        </p:nvSpPr>
        <p:spPr bwMode="auto">
          <a:xfrm>
            <a:off x="2438400" y="1676401"/>
            <a:ext cx="7467600" cy="44012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C20424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14400" eaLnBrk="0" hangingPunct="0">
              <a:spcBef>
                <a:spcPct val="50000"/>
              </a:spcBef>
              <a:defRPr/>
            </a:pPr>
            <a:r>
              <a:rPr lang="en-US" altLang="en-US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Oh, thou charming guillotine, </a:t>
            </a:r>
            <a:br>
              <a:rPr lang="en-US" altLang="en-US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</a:br>
            <a:r>
              <a:rPr lang="en-US" altLang="en-US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You shorten kings and queens;</a:t>
            </a:r>
            <a:br>
              <a:rPr lang="en-US" altLang="en-US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</a:br>
            <a:r>
              <a:rPr lang="en-US" altLang="en-US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By your influence divine,</a:t>
            </a:r>
            <a:br>
              <a:rPr lang="en-US" altLang="en-US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</a:br>
            <a:r>
              <a:rPr lang="en-US" altLang="en-US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We have re-conquered our rights.</a:t>
            </a:r>
            <a:br>
              <a:rPr lang="en-US" altLang="en-US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</a:br>
            <a:r>
              <a:rPr lang="en-US" altLang="en-US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Come to aid of the Country</a:t>
            </a:r>
            <a:br>
              <a:rPr lang="en-US" altLang="en-US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</a:br>
            <a:r>
              <a:rPr lang="en-US" altLang="en-US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And let your superb instrument</a:t>
            </a:r>
            <a:br>
              <a:rPr lang="en-US" altLang="en-US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</a:br>
            <a:r>
              <a:rPr lang="en-US" altLang="en-US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Become forever permanent</a:t>
            </a:r>
            <a:br>
              <a:rPr lang="en-US" altLang="en-US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</a:br>
            <a:r>
              <a:rPr lang="en-US" altLang="en-US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To destroy the impious sect.</a:t>
            </a:r>
            <a:br>
              <a:rPr lang="en-US" altLang="en-US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</a:br>
            <a:r>
              <a:rPr lang="en-US" altLang="en-US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Sharpen your razor for Pitt and his agents</a:t>
            </a:r>
            <a:br>
              <a:rPr lang="en-US" altLang="en-US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</a:br>
            <a:r>
              <a:rPr lang="en-US" altLang="en-US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Fill your divine sack with heads of tyrants. </a:t>
            </a:r>
          </a:p>
        </p:txBody>
      </p:sp>
    </p:spTree>
    <p:extLst>
      <p:ext uri="{BB962C8B-B14F-4D97-AF65-F5344CB8AC3E}">
        <p14:creationId xmlns:p14="http://schemas.microsoft.com/office/powerpoint/2010/main" val="337486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3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347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Text Box 2"/>
          <p:cNvSpPr txBox="1">
            <a:spLocks noChangeArrowheads="1"/>
          </p:cNvSpPr>
          <p:nvPr/>
        </p:nvSpPr>
        <p:spPr bwMode="auto">
          <a:xfrm>
            <a:off x="3111689" y="576467"/>
            <a:ext cx="917470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44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Different Social Classes Executed </a:t>
            </a:r>
            <a:endParaRPr lang="en-US" altLang="en-US" sz="4400" b="1" kern="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lackChancery" pitchFamily="2" charset="0"/>
            </a:endParaRPr>
          </a:p>
        </p:txBody>
      </p:sp>
      <p:pic>
        <p:nvPicPr>
          <p:cNvPr id="33795" name="Picture 3" descr="pie graph-executions during Reign of Terror"/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20"/>
          <a:stretch>
            <a:fillRect/>
          </a:stretch>
        </p:blipFill>
        <p:spPr bwMode="auto">
          <a:xfrm>
            <a:off x="332093" y="1517312"/>
            <a:ext cx="11627893" cy="51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5726942" y="2902912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eaLnBrk="1" hangingPunct="1">
              <a:spcBef>
                <a:spcPct val="50000"/>
              </a:spcBef>
            </a:pPr>
            <a:r>
              <a:rPr lang="en-US" altLang="en-US" sz="2400" b="1" kern="0" dirty="0">
                <a:latin typeface="Comic Sans MS" pitchFamily="66" charset="0"/>
              </a:rPr>
              <a:t>28%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4486699" y="4579312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eaLnBrk="1" hangingPunct="1">
              <a:spcBef>
                <a:spcPct val="50000"/>
              </a:spcBef>
            </a:pPr>
            <a:r>
              <a:rPr lang="en-US" altLang="en-US" sz="2400" b="1" kern="0" dirty="0">
                <a:latin typeface="Comic Sans MS" pitchFamily="66" charset="0"/>
              </a:rPr>
              <a:t>31%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1491018" y="3729444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eaLnBrk="1" hangingPunct="1">
              <a:spcBef>
                <a:spcPct val="50000"/>
              </a:spcBef>
            </a:pPr>
            <a:r>
              <a:rPr lang="en-US" altLang="en-US" sz="2400" b="1" kern="0" dirty="0">
                <a:latin typeface="Comic Sans MS" pitchFamily="66" charset="0"/>
              </a:rPr>
              <a:t>25%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2574592" y="2566258"/>
            <a:ext cx="90985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eaLnBrk="1" hangingPunct="1">
              <a:spcBef>
                <a:spcPct val="50000"/>
              </a:spcBef>
            </a:pPr>
            <a:r>
              <a:rPr lang="en-US" altLang="en-US" sz="2400" b="1" kern="0" dirty="0">
                <a:latin typeface="Comic Sans MS" pitchFamily="66" charset="0"/>
              </a:rPr>
              <a:t>8%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3143248" y="1748145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eaLnBrk="1" hangingPunct="1">
              <a:spcBef>
                <a:spcPct val="50000"/>
              </a:spcBef>
            </a:pPr>
            <a:r>
              <a:rPr lang="en-US" altLang="en-US" sz="2400" b="1" kern="0" dirty="0">
                <a:latin typeface="Comic Sans MS" pitchFamily="66" charset="0"/>
              </a:rPr>
              <a:t>7%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22126" y="3360112"/>
            <a:ext cx="2664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Peasants and Farmers</a:t>
            </a:r>
            <a:endParaRPr lang="en-US" sz="900" dirty="0"/>
          </a:p>
        </p:txBody>
      </p:sp>
      <p:sp>
        <p:nvSpPr>
          <p:cNvPr id="10" name="TextBox 9"/>
          <p:cNvSpPr txBox="1"/>
          <p:nvPr/>
        </p:nvSpPr>
        <p:spPr>
          <a:xfrm>
            <a:off x="4034051" y="5080570"/>
            <a:ext cx="1957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Working Class</a:t>
            </a:r>
            <a:endParaRPr lang="en-US" sz="9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78173" y="4217158"/>
            <a:ext cx="2033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Middle Class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38400" y="2968495"/>
            <a:ext cx="1555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Nobility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56611" y="2142286"/>
            <a:ext cx="1375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Clergy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997588" y="2565557"/>
            <a:ext cx="3778727" cy="319314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47343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Text Box 2"/>
          <p:cNvSpPr txBox="1">
            <a:spLocks noChangeArrowheads="1"/>
          </p:cNvSpPr>
          <p:nvPr/>
        </p:nvSpPr>
        <p:spPr bwMode="auto">
          <a:xfrm>
            <a:off x="1905000" y="282575"/>
            <a:ext cx="7481888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46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“Monster” Guillotine</a:t>
            </a:r>
          </a:p>
        </p:txBody>
      </p:sp>
      <p:pic>
        <p:nvPicPr>
          <p:cNvPr id="34819" name="Picture 3" descr="Terror"/>
          <p:cNvPicPr>
            <a:picLocks noChangeAspect="1" noChangeArrowheads="1"/>
          </p:cNvPicPr>
          <p:nvPr/>
        </p:nvPicPr>
        <p:blipFill>
          <a:blip r:embed="rId3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295400"/>
            <a:ext cx="6324600" cy="430053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444" name="Rectangle 4"/>
          <p:cNvSpPr>
            <a:spLocks noChangeArrowheads="1"/>
          </p:cNvSpPr>
          <p:nvPr/>
        </p:nvSpPr>
        <p:spPr bwMode="auto">
          <a:xfrm>
            <a:off x="1121444" y="5930901"/>
            <a:ext cx="1000626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C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20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en-US" sz="32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</a:t>
            </a:r>
            <a:r>
              <a:rPr lang="en-US" alt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last guillotine execution in France was in </a:t>
            </a:r>
            <a:r>
              <a:rPr lang="en-US" altLang="en-US" sz="3200" u="sng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1939</a:t>
            </a:r>
            <a:r>
              <a:rPr lang="en-US" altLang="en-US" sz="23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39292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3174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31744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1744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317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17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317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17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44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Text Box 2"/>
          <p:cNvSpPr txBox="1">
            <a:spLocks noChangeArrowheads="1"/>
          </p:cNvSpPr>
          <p:nvPr/>
        </p:nvSpPr>
        <p:spPr bwMode="auto">
          <a:xfrm>
            <a:off x="6553200" y="822326"/>
            <a:ext cx="3429000" cy="5386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54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Radical’s Arms:</a:t>
            </a:r>
            <a:br>
              <a:rPr lang="en-US" altLang="en-US" sz="54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endParaRPr lang="en-US" altLang="en-US" sz="5400" b="1" kern="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lackChancery" pitchFamily="2" charset="0"/>
            </a:endParaRPr>
          </a:p>
          <a:p>
            <a:pPr algn="ctr" defTabSz="914400" eaLnBrk="0" hangingPunct="0">
              <a:defRPr/>
            </a:pPr>
            <a:r>
              <a:rPr lang="en-US" altLang="en-US" sz="32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No God!</a:t>
            </a:r>
            <a:br>
              <a:rPr lang="en-US" altLang="en-US" sz="32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32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No Religion!</a:t>
            </a:r>
            <a:br>
              <a:rPr lang="en-US" altLang="en-US" sz="32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32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No King!</a:t>
            </a:r>
            <a:br>
              <a:rPr lang="en-US" altLang="en-US" sz="32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32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No Constitution!</a:t>
            </a:r>
          </a:p>
        </p:txBody>
      </p:sp>
      <p:pic>
        <p:nvPicPr>
          <p:cNvPr id="50179" name="Picture 3" descr="No God No Religion No King No Constitution"/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" t="1266" r="2798" b="1266"/>
          <a:stretch>
            <a:fillRect/>
          </a:stretch>
        </p:blipFill>
        <p:spPr bwMode="auto">
          <a:xfrm>
            <a:off x="2362200" y="457200"/>
            <a:ext cx="4114800" cy="58674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953734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10" name="Text Box 2"/>
          <p:cNvSpPr txBox="1">
            <a:spLocks noChangeArrowheads="1"/>
          </p:cNvSpPr>
          <p:nvPr/>
        </p:nvSpPr>
        <p:spPr bwMode="auto">
          <a:xfrm>
            <a:off x="3276600" y="410489"/>
            <a:ext cx="83820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44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Terror Intensified:</a:t>
            </a:r>
            <a:br>
              <a:rPr lang="en-US" altLang="en-US" sz="44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altLang="en-US" sz="44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March to July, 1794</a:t>
            </a:r>
            <a:endParaRPr lang="en-US" altLang="en-US" sz="4000" b="1" kern="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lackChancery" pitchFamily="2" charset="0"/>
            </a:endParaRPr>
          </a:p>
        </p:txBody>
      </p:sp>
      <p:sp>
        <p:nvSpPr>
          <p:cNvPr id="350211" name="Rectangle 3"/>
          <p:cNvSpPr>
            <a:spLocks noChangeArrowheads="1"/>
          </p:cNvSpPr>
          <p:nvPr/>
        </p:nvSpPr>
        <p:spPr bwMode="auto">
          <a:xfrm>
            <a:off x="0" y="3522857"/>
            <a:ext cx="12216380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C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charset="0"/>
              </a:defRPr>
            </a:lvl1pPr>
            <a:lvl2pPr marL="852488" indent="-217488">
              <a:defRPr>
                <a:solidFill>
                  <a:schemeClr val="tx1"/>
                </a:solidFill>
                <a:latin typeface="Arial" charset="0"/>
              </a:defRPr>
            </a:lvl2pPr>
            <a:lvl3pPr marL="1485900" indent="-457200">
              <a:defRPr>
                <a:solidFill>
                  <a:schemeClr val="tx1"/>
                </a:solidFill>
                <a:latin typeface="Arial" charset="0"/>
              </a:defRPr>
            </a:lvl3pPr>
            <a:lvl4pPr marL="2057400" indent="-457200">
              <a:defRPr>
                <a:solidFill>
                  <a:schemeClr val="tx1"/>
                </a:solidFill>
                <a:latin typeface="Arial" charset="0"/>
              </a:defRPr>
            </a:lvl4pPr>
            <a:lvl5pPr marL="2628900" indent="-457200">
              <a:defRPr>
                <a:solidFill>
                  <a:schemeClr val="tx1"/>
                </a:solidFill>
                <a:latin typeface="Arial" charset="0"/>
              </a:defRPr>
            </a:lvl5pPr>
            <a:lvl6pPr marL="30861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5433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40005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4577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0" hangingPunct="0">
              <a:buClr>
                <a:srgbClr val="EC0000"/>
              </a:buClr>
              <a:buFont typeface="PressWriter Symbols" pitchFamily="2" charset="2"/>
              <a:buChar char="Ô"/>
              <a:defRPr/>
            </a:pPr>
            <a:r>
              <a:rPr lang="en-US" altLang="en-US" sz="3200" b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Law of 22 </a:t>
            </a:r>
            <a:r>
              <a:rPr lang="en-US" altLang="en-US" sz="3200" b="1" kern="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Prairial</a:t>
            </a:r>
            <a:r>
              <a:rPr lang="en-US" alt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[June 10, 1794].</a:t>
            </a:r>
          </a:p>
          <a:p>
            <a:pPr lvl="1" defTabSz="914400" eaLnBrk="0" hangingPunct="0"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alt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Trials were now limited to deciding only on liberty OR death, with defendants having no rights.</a:t>
            </a:r>
          </a:p>
          <a:p>
            <a:pPr lvl="1" defTabSz="914400" eaLnBrk="0" hangingPunct="0"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alt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Were you an </a:t>
            </a:r>
            <a:r>
              <a:rPr lang="en-US" altLang="en-US" sz="2800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“enemy of the people?”</a:t>
            </a:r>
            <a:r>
              <a:rPr lang="en-US" alt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(the law was so broadly written that almost anyone could fall within its definition!)</a:t>
            </a:r>
            <a:br>
              <a:rPr lang="en-US" alt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endParaRPr lang="en-US" altLang="en-US" sz="3200" kern="0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defTabSz="914400" eaLnBrk="0" hangingPunct="0">
              <a:buClr>
                <a:srgbClr val="EC0000"/>
              </a:buClr>
              <a:buFont typeface="PressWriter Symbols" pitchFamily="2" charset="2"/>
              <a:buChar char="Ô"/>
              <a:defRPr/>
            </a:pPr>
            <a:r>
              <a:rPr lang="en-US" alt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1,500 executed between June &amp; July.</a:t>
            </a:r>
            <a:endParaRPr lang="en-US" altLang="en-US" sz="2800" kern="0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350212" name="Oval 4"/>
          <p:cNvSpPr>
            <a:spLocks noChangeArrowheads="1"/>
          </p:cNvSpPr>
          <p:nvPr/>
        </p:nvSpPr>
        <p:spPr bwMode="auto">
          <a:xfrm>
            <a:off x="8073898" y="2245355"/>
            <a:ext cx="259766" cy="51935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defTabSz="914400"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350213" name="Text Box 5"/>
          <p:cNvSpPr txBox="1">
            <a:spLocks noChangeArrowheads="1"/>
          </p:cNvSpPr>
          <p:nvPr/>
        </p:nvSpPr>
        <p:spPr bwMode="auto">
          <a:xfrm>
            <a:off x="8306375" y="2048695"/>
            <a:ext cx="3239631" cy="830997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tx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EC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>
              <a:spcBef>
                <a:spcPct val="50000"/>
              </a:spcBef>
            </a:pPr>
            <a:r>
              <a:rPr lang="en-US" altLang="en-US" sz="2400" b="1" kern="0" dirty="0">
                <a:latin typeface="Comic Sans MS" pitchFamily="66" charset="0"/>
              </a:rPr>
              <a:t>Danton &amp; the</a:t>
            </a:r>
            <a:br>
              <a:rPr lang="en-US" altLang="en-US" sz="2400" b="1" kern="0" dirty="0">
                <a:latin typeface="Comic Sans MS" pitchFamily="66" charset="0"/>
              </a:rPr>
            </a:br>
            <a:r>
              <a:rPr lang="en-US" altLang="en-US" sz="2400" b="1" kern="0" dirty="0">
                <a:latin typeface="Comic Sans MS" pitchFamily="66" charset="0"/>
              </a:rPr>
              <a:t>“</a:t>
            </a:r>
            <a:r>
              <a:rPr lang="en-US" altLang="en-US" sz="2400" b="1" kern="0" dirty="0" err="1">
                <a:latin typeface="Comic Sans MS" pitchFamily="66" charset="0"/>
              </a:rPr>
              <a:t>Indulgents</a:t>
            </a:r>
            <a:r>
              <a:rPr lang="en-US" altLang="en-US" sz="2400" b="1" kern="0" dirty="0">
                <a:latin typeface="Comic Sans MS" pitchFamily="66" charset="0"/>
              </a:rPr>
              <a:t>”</a:t>
            </a:r>
          </a:p>
        </p:txBody>
      </p:sp>
      <p:sp>
        <p:nvSpPr>
          <p:cNvPr id="350214" name="Line 6"/>
          <p:cNvSpPr>
            <a:spLocks noChangeShapeType="1"/>
          </p:cNvSpPr>
          <p:nvPr/>
        </p:nvSpPr>
        <p:spPr bwMode="auto">
          <a:xfrm flipH="1" flipV="1">
            <a:off x="6722604" y="2500204"/>
            <a:ext cx="1152153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anchor="ctr">
            <a:spAutoFit/>
          </a:bodyPr>
          <a:lstStyle/>
          <a:p>
            <a:pPr defTabSz="914400"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350215" name="AutoShape 7"/>
          <p:cNvSpPr>
            <a:spLocks noChangeArrowheads="1"/>
          </p:cNvSpPr>
          <p:nvPr/>
        </p:nvSpPr>
        <p:spPr bwMode="auto">
          <a:xfrm rot="-8932900">
            <a:off x="5652934" y="1813818"/>
            <a:ext cx="863784" cy="1037273"/>
          </a:xfrm>
          <a:prstGeom prst="irregularSeal1">
            <a:avLst/>
          </a:prstGeom>
          <a:gradFill rotWithShape="1">
            <a:gsLst>
              <a:gs pos="0">
                <a:srgbClr val="F06100"/>
              </a:gs>
              <a:gs pos="100000">
                <a:srgbClr val="FFFF66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903A00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defTabSz="914400"/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350216" name="Oval 8"/>
          <p:cNvSpPr>
            <a:spLocks noChangeArrowheads="1"/>
          </p:cNvSpPr>
          <p:nvPr/>
        </p:nvSpPr>
        <p:spPr bwMode="auto">
          <a:xfrm flipH="1">
            <a:off x="1195899" y="2170597"/>
            <a:ext cx="259766" cy="519351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prstShdw prst="shdw17" dist="17961" dir="2700000">
              <a:srgbClr val="990000"/>
            </a:prst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defTabSz="914400"/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350217" name="Text Box 9"/>
          <p:cNvSpPr txBox="1">
            <a:spLocks noChangeArrowheads="1"/>
          </p:cNvSpPr>
          <p:nvPr/>
        </p:nvSpPr>
        <p:spPr bwMode="auto">
          <a:xfrm flipH="1">
            <a:off x="1478966" y="1833370"/>
            <a:ext cx="3351231" cy="1200329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tx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EC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>
              <a:spcBef>
                <a:spcPct val="50000"/>
              </a:spcBef>
            </a:pPr>
            <a:r>
              <a:rPr lang="en-US" altLang="en-US" sz="2400" b="1" kern="0" dirty="0">
                <a:latin typeface="Comic Sans MS" pitchFamily="66" charset="0"/>
              </a:rPr>
              <a:t>Jacques Hébert &amp; the</a:t>
            </a:r>
            <a:br>
              <a:rPr lang="en-US" altLang="en-US" sz="2400" b="1" kern="0" dirty="0">
                <a:latin typeface="Comic Sans MS" pitchFamily="66" charset="0"/>
              </a:rPr>
            </a:br>
            <a:r>
              <a:rPr lang="en-US" altLang="en-US" sz="2400" b="1" kern="0" dirty="0" err="1">
                <a:latin typeface="Comic Sans MS" pitchFamily="66" charset="0"/>
              </a:rPr>
              <a:t>Hérbetists</a:t>
            </a:r>
            <a:endParaRPr lang="en-US" altLang="en-US" sz="2400" b="1" kern="0" dirty="0">
              <a:latin typeface="Comic Sans MS" pitchFamily="66" charset="0"/>
            </a:endParaRPr>
          </a:p>
        </p:txBody>
      </p:sp>
      <p:sp>
        <p:nvSpPr>
          <p:cNvPr id="350218" name="Line 10"/>
          <p:cNvSpPr>
            <a:spLocks noChangeShapeType="1"/>
          </p:cNvSpPr>
          <p:nvPr/>
        </p:nvSpPr>
        <p:spPr bwMode="auto">
          <a:xfrm flipV="1">
            <a:off x="3863278" y="2500204"/>
            <a:ext cx="1363816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>
            <a:prstShdw prst="shdw17" dist="17961" dir="2700000">
              <a:srgbClr val="990000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anchor="ctr">
            <a:spAutoFit/>
          </a:bodyPr>
          <a:lstStyle/>
          <a:p>
            <a:pPr defTabSz="914400"/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350219" name="Rectangle 11"/>
          <p:cNvSpPr>
            <a:spLocks noChangeArrowheads="1"/>
          </p:cNvSpPr>
          <p:nvPr/>
        </p:nvSpPr>
        <p:spPr bwMode="auto">
          <a:xfrm>
            <a:off x="8018109" y="3060700"/>
            <a:ext cx="318548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C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20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Executed in April, 1794</a:t>
            </a:r>
          </a:p>
        </p:txBody>
      </p:sp>
      <p:sp>
        <p:nvSpPr>
          <p:cNvPr id="350220" name="Rectangle 12"/>
          <p:cNvSpPr>
            <a:spLocks noChangeArrowheads="1"/>
          </p:cNvSpPr>
          <p:nvPr/>
        </p:nvSpPr>
        <p:spPr bwMode="auto">
          <a:xfrm>
            <a:off x="2085421" y="3060700"/>
            <a:ext cx="336502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C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20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Executed in March, 1794</a:t>
            </a:r>
          </a:p>
        </p:txBody>
      </p:sp>
    </p:spTree>
    <p:extLst>
      <p:ext uri="{BB962C8B-B14F-4D97-AF65-F5344CB8AC3E}">
        <p14:creationId xmlns:p14="http://schemas.microsoft.com/office/powerpoint/2010/main" val="311950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0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0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0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0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0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0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0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0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85" decel="100000"/>
                                        <p:tgtEl>
                                          <p:spTgt spid="3502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385" decel="100000"/>
                                        <p:tgtEl>
                                          <p:spTgt spid="3502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02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385" fill="hold"/>
                                        <p:tgtEl>
                                          <p:spTgt spid="350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0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385" fill="hold"/>
                                        <p:tgtEl>
                                          <p:spTgt spid="350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0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0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0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0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0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0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0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0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0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0"/>
                                        <p:tgtEl>
                                          <p:spTgt spid="350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0"/>
                                        <p:tgtEl>
                                          <p:spTgt spid="350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0"/>
                                        <p:tgtEl>
                                          <p:spTgt spid="350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50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0212" grpId="0" animBg="1"/>
      <p:bldP spid="350213" grpId="0"/>
      <p:bldP spid="350215" grpId="0" animBg="1"/>
      <p:bldP spid="350216" grpId="0" animBg="1"/>
      <p:bldP spid="350217" grpId="0"/>
      <p:bldP spid="350218" grpId="0" animBg="1"/>
      <p:bldP spid="350219" grpId="0"/>
      <p:bldP spid="350220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Text Box 2"/>
          <p:cNvSpPr txBox="1">
            <a:spLocks noChangeArrowheads="1"/>
          </p:cNvSpPr>
          <p:nvPr/>
        </p:nvSpPr>
        <p:spPr bwMode="auto">
          <a:xfrm>
            <a:off x="2362200" y="160338"/>
            <a:ext cx="7543800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46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French Victory at </a:t>
            </a:r>
            <a:r>
              <a:rPr lang="en-US" altLang="en-US" sz="4600" b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Fleurus</a:t>
            </a:r>
            <a:endParaRPr lang="en-US" altLang="en-US" sz="4600" b="1" kern="0" dirty="0">
              <a:effectLst>
                <a:outerShdw blurRad="38100" dist="38100" dir="2700000" algn="tl">
                  <a:srgbClr val="C0C0C0"/>
                </a:outerShdw>
              </a:effectLst>
              <a:latin typeface="BlackChancery" pitchFamily="2" charset="0"/>
            </a:endParaRPr>
          </a:p>
        </p:txBody>
      </p:sp>
      <p:pic>
        <p:nvPicPr>
          <p:cNvPr id="52227" name="Picture 3" descr="fleurus"/>
          <p:cNvPicPr>
            <a:picLocks noChangeAspect="1" noChangeArrowheads="1"/>
          </p:cNvPicPr>
          <p:nvPr/>
        </p:nvPicPr>
        <p:blipFill>
          <a:blip r:embed="rId3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076326"/>
            <a:ext cx="4572000" cy="395287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2260" name="Rectangle 4"/>
          <p:cNvSpPr>
            <a:spLocks noChangeArrowheads="1"/>
          </p:cNvSpPr>
          <p:nvPr/>
        </p:nvSpPr>
        <p:spPr bwMode="auto">
          <a:xfrm>
            <a:off x="928048" y="5197475"/>
            <a:ext cx="11068334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C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06400" indent="-406400">
              <a:defRPr>
                <a:solidFill>
                  <a:schemeClr val="tx1"/>
                </a:solidFill>
                <a:latin typeface="Arial" charset="0"/>
              </a:defRPr>
            </a:lvl1pPr>
            <a:lvl2pPr marL="520700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0" hangingPunct="0">
              <a:buClr>
                <a:srgbClr val="D00000"/>
              </a:buClr>
              <a:buFont typeface="Wingdings" pitchFamily="2" charset="2"/>
              <a:buChar char="«"/>
              <a:defRPr/>
            </a:pPr>
            <a:r>
              <a:rPr lang="en-US" alt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June 26, 1794.</a:t>
            </a:r>
          </a:p>
          <a:p>
            <a:pPr defTabSz="914400" eaLnBrk="0" hangingPunct="0">
              <a:buClr>
                <a:srgbClr val="D00000"/>
              </a:buClr>
              <a:buFont typeface="Wingdings" pitchFamily="2" charset="2"/>
              <a:buChar char="«"/>
              <a:defRPr/>
            </a:pPr>
            <a:r>
              <a:rPr lang="en-US" alt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France defeated Austria.</a:t>
            </a:r>
          </a:p>
          <a:p>
            <a:pPr defTabSz="914400" eaLnBrk="0" hangingPunct="0">
              <a:buClr>
                <a:srgbClr val="D00000"/>
              </a:buClr>
              <a:buFont typeface="Wingdings" pitchFamily="2" charset="2"/>
              <a:buChar char="«"/>
              <a:defRPr/>
            </a:pPr>
            <a:r>
              <a:rPr lang="en-US" alt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This opened the way to the reoccupation of Belgium!</a:t>
            </a:r>
          </a:p>
        </p:txBody>
      </p:sp>
    </p:spTree>
    <p:extLst>
      <p:ext uri="{BB962C8B-B14F-4D97-AF65-F5344CB8AC3E}">
        <p14:creationId xmlns:p14="http://schemas.microsoft.com/office/powerpoint/2010/main" val="394085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6" name="Text Box 2"/>
          <p:cNvSpPr txBox="1">
            <a:spLocks noChangeArrowheads="1"/>
          </p:cNvSpPr>
          <p:nvPr/>
        </p:nvSpPr>
        <p:spPr bwMode="auto">
          <a:xfrm>
            <a:off x="2986584" y="271581"/>
            <a:ext cx="1003337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48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End of the Terror, 1794</a:t>
            </a:r>
            <a:endParaRPr lang="en-US" altLang="en-US" sz="4400" b="1" kern="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lackChancery" pitchFamily="2" charset="0"/>
            </a:endParaRPr>
          </a:p>
        </p:txBody>
      </p:sp>
      <p:sp>
        <p:nvSpPr>
          <p:cNvPr id="354307" name="Rectangle 3"/>
          <p:cNvSpPr>
            <a:spLocks noChangeArrowheads="1"/>
          </p:cNvSpPr>
          <p:nvPr/>
        </p:nvSpPr>
        <p:spPr bwMode="auto">
          <a:xfrm>
            <a:off x="2811438" y="1102578"/>
            <a:ext cx="11791666" cy="5755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C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65138" indent="-465138">
              <a:defRPr>
                <a:solidFill>
                  <a:schemeClr val="tx1"/>
                </a:solidFill>
                <a:latin typeface="Arial" charset="0"/>
              </a:defRPr>
            </a:lvl1pPr>
            <a:lvl2pPr marL="1022350" indent="-277813">
              <a:defRPr>
                <a:solidFill>
                  <a:schemeClr val="tx1"/>
                </a:solidFill>
                <a:latin typeface="Arial" charset="0"/>
              </a:defRPr>
            </a:lvl2pPr>
            <a:lvl3pPr marL="1136650"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0" hangingPunct="0">
              <a:buClr>
                <a:srgbClr val="D00000"/>
              </a:buClr>
              <a:buFont typeface="Even More Dings JL" pitchFamily="34" charset="0"/>
              <a:buChar char="P"/>
              <a:defRPr/>
            </a:pPr>
            <a:r>
              <a:rPr lang="en-US" alt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July 26 </a:t>
            </a:r>
            <a:r>
              <a:rPr lang="en-US" alt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alt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Robespierre gives a</a:t>
            </a:r>
            <a:br>
              <a:rPr lang="en-US" alt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               speech illustrating new</a:t>
            </a:r>
            <a:br>
              <a:rPr lang="en-US" alt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               plots &amp; conspiracies.</a:t>
            </a:r>
          </a:p>
          <a:p>
            <a:pPr lvl="1" defTabSz="914400" eaLnBrk="0" hangingPunct="0"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alt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he alienated members of the CPS </a:t>
            </a:r>
            <a:br>
              <a:rPr lang="en-US" alt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&amp; CGS. </a:t>
            </a:r>
          </a:p>
          <a:p>
            <a:pPr lvl="1" defTabSz="914400" eaLnBrk="0" hangingPunct="0"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alt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many felt threatened by his     implications.</a:t>
            </a:r>
            <a:br>
              <a:rPr lang="en-US" alt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endParaRPr lang="en-US" altLang="en-US" sz="2800" kern="0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defTabSz="914400" eaLnBrk="0" hangingPunct="0">
              <a:buClr>
                <a:srgbClr val="D00000"/>
              </a:buClr>
              <a:buFont typeface="Even More Dings JL" pitchFamily="34" charset="0"/>
              <a:buChar char="P"/>
              <a:defRPr/>
            </a:pPr>
            <a:r>
              <a:rPr lang="en-US" alt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July 27 </a:t>
            </a:r>
            <a:r>
              <a:rPr lang="en-US" alt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 the Convention arrests</a:t>
            </a:r>
            <a:br>
              <a:rPr lang="en-US" alt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</a:br>
            <a:r>
              <a:rPr lang="en-US" alt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                 Robespierre.</a:t>
            </a:r>
            <a:br>
              <a:rPr lang="en-US" alt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</a:br>
            <a:endParaRPr lang="en-US" altLang="en-US" sz="3200" kern="0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sym typeface="Wingdings" pitchFamily="2" charset="2"/>
            </a:endParaRPr>
          </a:p>
          <a:p>
            <a:pPr defTabSz="914400" eaLnBrk="0" hangingPunct="0">
              <a:buClr>
                <a:srgbClr val="D00000"/>
              </a:buClr>
              <a:buFont typeface="Even More Dings JL" pitchFamily="34" charset="0"/>
              <a:buChar char="P"/>
              <a:defRPr/>
            </a:pPr>
            <a:r>
              <a:rPr lang="en-US" alt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July 28  Robespierre is tried &amp;</a:t>
            </a:r>
            <a:br>
              <a:rPr lang="en-US" alt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</a:br>
            <a:r>
              <a:rPr lang="en-US" alt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                 guillotined!</a:t>
            </a:r>
            <a:endParaRPr lang="en-US" altLang="en-US" sz="3200" kern="0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24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354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0"/>
                                        <p:tgtEl>
                                          <p:spTgt spid="354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0"/>
                                        <p:tgtEl>
                                          <p:spTgt spid="354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4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4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4012442" y="469569"/>
            <a:ext cx="75850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/>
            <a:r>
              <a:rPr lang="en-US" altLang="en-US" sz="4800" b="1" kern="0" dirty="0">
                <a:solidFill>
                  <a:srgbClr val="FF3300"/>
                </a:solidFill>
                <a:latin typeface="BlackChancery" pitchFamily="2" charset="0"/>
              </a:rPr>
              <a:t>The Arrest of Robespierre</a:t>
            </a:r>
          </a:p>
        </p:txBody>
      </p:sp>
      <p:pic>
        <p:nvPicPr>
          <p:cNvPr id="54275" name="Picture 3" descr="robespierre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524000"/>
            <a:ext cx="7010400" cy="47053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434175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2" name="Text Box 2"/>
          <p:cNvSpPr txBox="1">
            <a:spLocks noChangeArrowheads="1"/>
          </p:cNvSpPr>
          <p:nvPr/>
        </p:nvSpPr>
        <p:spPr bwMode="auto">
          <a:xfrm>
            <a:off x="3425588" y="432179"/>
            <a:ext cx="968991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eaLnBrk="0" hangingPunct="0">
              <a:defRPr/>
            </a:pPr>
            <a:r>
              <a:rPr lang="en-US" altLang="en-US" sz="48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Revolution Consumes</a:t>
            </a:r>
            <a:br>
              <a:rPr lang="en-US" altLang="en-US" sz="48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altLang="en-US" sz="4800" b="1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Its Own Children!</a:t>
            </a:r>
          </a:p>
        </p:txBody>
      </p:sp>
      <p:pic>
        <p:nvPicPr>
          <p:cNvPr id="358403" name="Picture 3" descr="Danton execu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027" y="2043113"/>
            <a:ext cx="3364173" cy="274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04" name="Text Box 4"/>
          <p:cNvSpPr txBox="1">
            <a:spLocks noChangeArrowheads="1"/>
          </p:cNvSpPr>
          <p:nvPr/>
        </p:nvSpPr>
        <p:spPr bwMode="auto">
          <a:xfrm>
            <a:off x="2092088" y="4827587"/>
            <a:ext cx="2667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14400" eaLnBrk="0" hangingPunct="0">
              <a:spcBef>
                <a:spcPct val="50000"/>
              </a:spcBef>
              <a:defRPr/>
            </a:pPr>
            <a:r>
              <a:rPr lang="en-US" altLang="en-US" sz="22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Danton Awaits Execution, 1793</a:t>
            </a:r>
          </a:p>
        </p:txBody>
      </p:sp>
      <p:pic>
        <p:nvPicPr>
          <p:cNvPr id="358405" name="Picture 5" descr="Robespierre wounded"/>
          <p:cNvPicPr>
            <a:picLocks noChangeAspect="1" noChangeArrowheads="1"/>
          </p:cNvPicPr>
          <p:nvPr/>
        </p:nvPicPr>
        <p:blipFill>
          <a:blip r:embed="rId4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270126"/>
            <a:ext cx="5320352" cy="2473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06" name="Text Box 6"/>
          <p:cNvSpPr txBox="1">
            <a:spLocks noChangeArrowheads="1"/>
          </p:cNvSpPr>
          <p:nvPr/>
        </p:nvSpPr>
        <p:spPr bwMode="auto">
          <a:xfrm>
            <a:off x="6484961" y="4795910"/>
            <a:ext cx="39624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914400" eaLnBrk="0" hangingPunct="0">
              <a:spcBef>
                <a:spcPct val="50000"/>
              </a:spcBef>
              <a:defRPr/>
            </a:pPr>
            <a:r>
              <a:rPr lang="en-US" altLang="en-US" sz="22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Robespierre Lies Wounded</a:t>
            </a:r>
            <a:br>
              <a:rPr lang="en-US" altLang="en-US" sz="22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22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Before the Revolutionary Tribunal that will order him to be guillotined, 1794.</a:t>
            </a:r>
          </a:p>
        </p:txBody>
      </p:sp>
    </p:spTree>
    <p:extLst>
      <p:ext uri="{BB962C8B-B14F-4D97-AF65-F5344CB8AC3E}">
        <p14:creationId xmlns:p14="http://schemas.microsoft.com/office/powerpoint/2010/main" val="4220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58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358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58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58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04" grpId="0"/>
      <p:bldP spid="35840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2941782" y="468810"/>
            <a:ext cx="8610600" cy="1293028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altLang="ko-KR" sz="4400" b="1" dirty="0"/>
              <a:t>Failed financial reforms</a:t>
            </a:r>
          </a:p>
        </p:txBody>
      </p:sp>
      <p:sp>
        <p:nvSpPr>
          <p:cNvPr id="189443" name="Rectangle 3"/>
          <p:cNvSpPr>
            <a:spLocks noGrp="1" noChangeArrowheads="1"/>
          </p:cNvSpPr>
          <p:nvPr>
            <p:ph idx="1"/>
          </p:nvPr>
        </p:nvSpPr>
        <p:spPr>
          <a:xfrm>
            <a:off x="655782" y="1831110"/>
            <a:ext cx="10896600" cy="45307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3200" b="1" dirty="0"/>
              <a:t>Strength of Aristocracy and Bourgeoisie</a:t>
            </a:r>
          </a:p>
          <a:p>
            <a:pPr lvl="1" eaLnBrk="1" hangingPunct="1">
              <a:defRPr/>
            </a:pPr>
            <a:r>
              <a:rPr lang="en-US" altLang="ko-KR" sz="3200" b="1" dirty="0"/>
              <a:t>State couldn</a:t>
            </a:r>
            <a:r>
              <a:rPr lang="en-US" altLang="ko-KR" sz="3200" b="1" dirty="0">
                <a:latin typeface="Arial"/>
              </a:rPr>
              <a:t>’</a:t>
            </a:r>
            <a:r>
              <a:rPr lang="en-US" altLang="ko-KR" sz="3200" b="1" dirty="0"/>
              <a:t>t declare bankruptcy</a:t>
            </a:r>
          </a:p>
          <a:p>
            <a:pPr lvl="1" eaLnBrk="1" hangingPunct="1">
              <a:defRPr/>
            </a:pPr>
            <a:r>
              <a:rPr lang="en-US" altLang="ko-KR" sz="3200" b="1" dirty="0"/>
              <a:t>Attempted reform of tax system in 1787 fails (leads to calling of the Estates General)</a:t>
            </a:r>
          </a:p>
          <a:p>
            <a:pPr eaLnBrk="1" hangingPunct="1">
              <a:defRPr/>
            </a:pPr>
            <a:r>
              <a:rPr lang="en-US" altLang="ko-KR" sz="3200" b="1" dirty="0"/>
              <a:t>No central bank</a:t>
            </a:r>
          </a:p>
          <a:p>
            <a:pPr lvl="1" eaLnBrk="1" hangingPunct="1">
              <a:defRPr/>
            </a:pPr>
            <a:r>
              <a:rPr lang="en-US" altLang="ko-KR" sz="3200" b="1" dirty="0"/>
              <a:t>France still used gold as currency</a:t>
            </a:r>
          </a:p>
          <a:p>
            <a:pPr lvl="1" eaLnBrk="1" hangingPunct="1">
              <a:defRPr/>
            </a:pPr>
            <a:r>
              <a:rPr lang="en-US" altLang="ko-KR" sz="3200" b="1" dirty="0"/>
              <a:t>Couldn</a:t>
            </a:r>
            <a:r>
              <a:rPr lang="en-US" altLang="ko-KR" sz="3200" b="1" dirty="0">
                <a:latin typeface="Arial"/>
              </a:rPr>
              <a:t>’</a:t>
            </a:r>
            <a:r>
              <a:rPr lang="en-US" altLang="ko-KR" sz="3200" b="1" dirty="0"/>
              <a:t>t print money to create inflation</a:t>
            </a:r>
          </a:p>
        </p:txBody>
      </p:sp>
    </p:spTree>
    <p:extLst>
      <p:ext uri="{BB962C8B-B14F-4D97-AF65-F5344CB8AC3E}">
        <p14:creationId xmlns:p14="http://schemas.microsoft.com/office/powerpoint/2010/main" val="413511635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2946464" y="255897"/>
            <a:ext cx="914545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defTabSz="914400" eaLnBrk="0" hangingPunct="0"/>
            <a:r>
              <a:rPr lang="en-US" sz="48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Characteristics of the Directory</a:t>
            </a:r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518615" y="1241426"/>
            <a:ext cx="11573301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57200" indent="-457200" defTabSz="914400">
              <a:spcBef>
                <a:spcPct val="50000"/>
              </a:spcBef>
              <a:buClr>
                <a:srgbClr val="C82600"/>
              </a:buClr>
              <a:buFont typeface="DavysOtherDingbats" pitchFamily="2" charset="0"/>
              <a:buChar char="V"/>
            </a:pPr>
            <a:r>
              <a:rPr lang="en-US" sz="30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Paris Commune was outlawed.</a:t>
            </a:r>
          </a:p>
          <a:p>
            <a:pPr marL="457200" indent="-457200" defTabSz="914400">
              <a:spcBef>
                <a:spcPct val="50000"/>
              </a:spcBef>
              <a:buClr>
                <a:srgbClr val="C82600"/>
              </a:buClr>
              <a:buFont typeface="DavysOtherDingbats" pitchFamily="2" charset="0"/>
              <a:buChar char="V"/>
            </a:pPr>
            <a:r>
              <a:rPr lang="en-US" sz="30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People involved in the original Terror </a:t>
            </a:r>
            <a:br>
              <a:rPr lang="en-US" sz="30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30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were now attacked </a:t>
            </a:r>
            <a:r>
              <a:rPr lang="en-US" sz="30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</a:t>
            </a:r>
            <a:r>
              <a:rPr lang="en-US" sz="30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“White” Terror</a:t>
            </a:r>
          </a:p>
          <a:p>
            <a:pPr marL="457200" indent="-457200" defTabSz="914400">
              <a:spcBef>
                <a:spcPct val="50000"/>
              </a:spcBef>
              <a:buClr>
                <a:srgbClr val="C82600"/>
              </a:buClr>
              <a:buFont typeface="DavysOtherDingbats" pitchFamily="2" charset="0"/>
              <a:buChar char="V"/>
            </a:pPr>
            <a:r>
              <a:rPr lang="en-US" sz="30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Inflation continues.</a:t>
            </a:r>
          </a:p>
          <a:p>
            <a:pPr marL="457200" indent="-457200" defTabSz="914400">
              <a:spcBef>
                <a:spcPct val="50000"/>
              </a:spcBef>
              <a:buClr>
                <a:srgbClr val="C82600"/>
              </a:buClr>
              <a:buFont typeface="DavysOtherDingbats" pitchFamily="2" charset="0"/>
              <a:buChar char="V"/>
            </a:pPr>
            <a:r>
              <a:rPr lang="en-US" sz="30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Rule by rich bourgeois liberals.</a:t>
            </a:r>
          </a:p>
          <a:p>
            <a:pPr marL="457200" indent="-457200" defTabSz="914400">
              <a:spcBef>
                <a:spcPct val="50000"/>
              </a:spcBef>
              <a:buClr>
                <a:srgbClr val="C82600"/>
              </a:buClr>
              <a:buFont typeface="DavysOtherDingbats" pitchFamily="2" charset="0"/>
              <a:buChar char="V"/>
            </a:pPr>
            <a:r>
              <a:rPr lang="en-US" sz="30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Self-indulgence </a:t>
            </a:r>
            <a:r>
              <a:rPr lang="en-US" sz="30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</a:t>
            </a:r>
            <a:r>
              <a:rPr lang="en-US" sz="30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frivolous culture;</a:t>
            </a:r>
            <a:br>
              <a:rPr lang="en-US" sz="30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30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salons return; wild fashions.</a:t>
            </a:r>
          </a:p>
          <a:p>
            <a:pPr marL="457200" indent="-457200" defTabSz="914400">
              <a:spcBef>
                <a:spcPct val="50000"/>
              </a:spcBef>
              <a:buClr>
                <a:srgbClr val="C82600"/>
              </a:buClr>
              <a:buFont typeface="DavysOtherDingbats" pitchFamily="2" charset="0"/>
              <a:buChar char="V"/>
            </a:pPr>
            <a:r>
              <a:rPr lang="en-US" sz="30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Political corruption.</a:t>
            </a:r>
          </a:p>
          <a:p>
            <a:pPr marL="457200" indent="-457200" defTabSz="914400">
              <a:spcBef>
                <a:spcPct val="50000"/>
              </a:spcBef>
              <a:buClr>
                <a:srgbClr val="C82600"/>
              </a:buClr>
              <a:buFont typeface="DavysOtherDingbats" pitchFamily="2" charset="0"/>
              <a:buChar char="V"/>
            </a:pPr>
            <a:r>
              <a:rPr lang="en-US" sz="30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Revival of Catholicism.</a:t>
            </a:r>
          </a:p>
        </p:txBody>
      </p:sp>
    </p:spTree>
    <p:extLst>
      <p:ext uri="{BB962C8B-B14F-4D97-AF65-F5344CB8AC3E}">
        <p14:creationId xmlns:p14="http://schemas.microsoft.com/office/powerpoint/2010/main" val="243689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1364776" y="259856"/>
            <a:ext cx="1158694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eaLnBrk="0" hangingPunct="0"/>
            <a:r>
              <a:rPr lang="en-US" sz="54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Political Instability:  </a:t>
            </a:r>
            <a:r>
              <a:rPr lang="en-US" sz="44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1795-1796</a:t>
            </a: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272955" y="1183186"/>
            <a:ext cx="11919045" cy="5724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>
                    <a:alpha val="8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33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74675" indent="-574675">
              <a:defRPr>
                <a:solidFill>
                  <a:schemeClr val="tx1"/>
                </a:solidFill>
                <a:latin typeface="Arial" charset="0"/>
              </a:defRPr>
            </a:lvl1pPr>
            <a:lvl2pPr marL="1143000" indent="-288925">
              <a:defRPr>
                <a:solidFill>
                  <a:schemeClr val="tx1"/>
                </a:solidFill>
                <a:latin typeface="Arial" charset="0"/>
              </a:defRPr>
            </a:lvl2pPr>
            <a:lvl3pPr marL="1317625">
              <a:defRPr>
                <a:solidFill>
                  <a:schemeClr val="tx1"/>
                </a:solidFill>
                <a:latin typeface="Arial" charset="0"/>
              </a:defRPr>
            </a:lvl3pPr>
            <a:lvl4pPr marL="1431925"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>
              <a:spcBef>
                <a:spcPct val="50000"/>
              </a:spcBef>
              <a:buClr>
                <a:srgbClr val="C82600"/>
              </a:buClr>
              <a:buFont typeface="Wingdings" pitchFamily="2" charset="2"/>
              <a:buChar char="M"/>
            </a:pPr>
            <a:r>
              <a:rPr lang="en-US" sz="32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</a:t>
            </a:r>
            <a:r>
              <a:rPr 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pril, 1795 </a:t>
            </a:r>
            <a:r>
              <a:rPr 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</a:t>
            </a:r>
            <a:r>
              <a:rPr 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Inflation; bread riots.</a:t>
            </a:r>
          </a:p>
          <a:p>
            <a:pPr defTabSz="914400">
              <a:spcBef>
                <a:spcPct val="50000"/>
              </a:spcBef>
              <a:buClr>
                <a:srgbClr val="C82600"/>
              </a:buClr>
              <a:buFont typeface="Wingdings" pitchFamily="2" charset="2"/>
              <a:buChar char="M"/>
            </a:pPr>
            <a:r>
              <a:rPr 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May 20, 1795 </a:t>
            </a:r>
            <a:r>
              <a:rPr 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sz="2800" b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Revolt of </a:t>
            </a:r>
            <a:r>
              <a:rPr lang="en-US" sz="2800" b="1" kern="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Prairial</a:t>
            </a:r>
            <a:r>
              <a:rPr lang="en-US" sz="2800" b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 [Year III]</a:t>
            </a:r>
            <a:endParaRPr lang="en-US" sz="2800" b="1" kern="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defTabSz="914400">
              <a:spcBef>
                <a:spcPct val="50000"/>
              </a:spcBef>
              <a:buClr>
                <a:srgbClr val="C82600"/>
              </a:buClr>
              <a:buFont typeface="Wingdings" pitchFamily="2" charset="2"/>
              <a:buChar char="M"/>
            </a:pPr>
            <a:r>
              <a:rPr 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October, 1795 </a:t>
            </a:r>
            <a:r>
              <a:rPr 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:</a:t>
            </a:r>
          </a:p>
          <a:p>
            <a:pPr lvl="1" defTabSz="914400"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400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V</a:t>
            </a:r>
            <a:r>
              <a:rPr lang="en-US" sz="2400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endée</a:t>
            </a:r>
            <a:r>
              <a:rPr lang="en-US" sz="2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 and Brittany </a:t>
            </a:r>
            <a:br>
              <a:rPr lang="en-US" sz="2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</a:br>
            <a:r>
              <a:rPr lang="en-US" sz="2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revolted.</a:t>
            </a:r>
          </a:p>
          <a:p>
            <a:pPr lvl="1" defTabSz="914400"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Military suppressed </a:t>
            </a:r>
            <a:br>
              <a:rPr lang="en-US" sz="2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</a:br>
            <a:r>
              <a:rPr lang="en-US" sz="2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them.</a:t>
            </a:r>
          </a:p>
          <a:p>
            <a:pPr defTabSz="914400">
              <a:spcBef>
                <a:spcPct val="50000"/>
              </a:spcBef>
              <a:buClr>
                <a:srgbClr val="DC0000"/>
              </a:buClr>
              <a:buFont typeface="Wingdings" pitchFamily="2" charset="2"/>
              <a:buChar char="M"/>
            </a:pPr>
            <a:r>
              <a:rPr 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May, 1796  First </a:t>
            </a:r>
            <a:br>
              <a:rPr 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</a:br>
            <a:r>
              <a:rPr lang="en-US" sz="28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“communist” revolt</a:t>
            </a:r>
          </a:p>
          <a:p>
            <a:pPr lvl="1" defTabSz="914400"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4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Gracchus Babeuf </a:t>
            </a:r>
            <a:r>
              <a:rPr lang="en-US" sz="2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and </a:t>
            </a:r>
            <a:br>
              <a:rPr lang="en-US" sz="2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</a:br>
            <a:r>
              <a:rPr lang="en-US" sz="2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the </a:t>
            </a:r>
            <a:r>
              <a:rPr lang="en-US" sz="24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Conspiracy of Equals”</a:t>
            </a:r>
            <a:endParaRPr lang="en-US" sz="2400" b="1" kern="0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37893" name="Picture 5" descr="Revolt of Prairial"/>
          <p:cNvPicPr>
            <a:picLocks noChangeAspect="1" noChangeArrowheads="1"/>
          </p:cNvPicPr>
          <p:nvPr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860" y="2737512"/>
            <a:ext cx="4435521" cy="369058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5244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0" y="228600"/>
            <a:ext cx="1219199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20424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defTabSz="914400" eaLnBrk="0" hangingPunct="0"/>
            <a:r>
              <a:rPr lang="en-US" sz="48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A British Cartoon about Napoleon’s Coup in 1799</a:t>
            </a:r>
            <a:endParaRPr lang="en-US" sz="4000" b="1" kern="0" dirty="0">
              <a:effectLst>
                <a:outerShdw blurRad="38100" dist="38100" dir="2700000" algn="tl">
                  <a:srgbClr val="C0C0C0"/>
                </a:outerShdw>
              </a:effectLst>
              <a:latin typeface="BlackChancery" pitchFamily="2" charset="0"/>
            </a:endParaRPr>
          </a:p>
        </p:txBody>
      </p:sp>
      <p:pic>
        <p:nvPicPr>
          <p:cNvPr id="40963" name="Picture 3" descr="Br cartoon depicting Napoleon's coup"/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959592"/>
            <a:ext cx="6248400" cy="42989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235198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439464" y="454263"/>
            <a:ext cx="6752536" cy="1336437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4800" b="1" dirty="0">
                <a:solidFill>
                  <a:srgbClr val="C00000"/>
                </a:solidFill>
              </a:rPr>
              <a:t>The Rise and Fall of</a:t>
            </a:r>
            <a:br>
              <a:rPr lang="en-US" altLang="en-US" sz="4800" b="1" dirty="0">
                <a:solidFill>
                  <a:srgbClr val="C00000"/>
                </a:solidFill>
              </a:rPr>
            </a:br>
            <a:r>
              <a:rPr lang="en-US" altLang="en-US" sz="4800" b="1" dirty="0">
                <a:solidFill>
                  <a:srgbClr val="C00000"/>
                </a:solidFill>
              </a:rPr>
              <a:t>Napoleon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638800" y="2137818"/>
            <a:ext cx="5538716" cy="1207827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2800" b="1" dirty="0">
                <a:solidFill>
                  <a:srgbClr val="FFFFFF"/>
                </a:solidFill>
              </a:rPr>
              <a:t>How did Napoleon gain power in France and how did he eventually lose his empire?</a:t>
            </a:r>
          </a:p>
        </p:txBody>
      </p:sp>
      <p:pic>
        <p:nvPicPr>
          <p:cNvPr id="3076" name="Picture 5" descr="http://www.solarnavigator.net/history/explorers_history/Napoleon_Bonapartes_portra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37607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7" descr="http://upload.wikimedia.org/wikipedia/commons/thumb/0/0e/Napoleon4.jpg/300px-Napoleon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581400"/>
            <a:ext cx="34290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9" descr="http://library.thinkquest.org/TQ0312282/Countries/France%20flag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5521326"/>
            <a:ext cx="1981200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10" descr="http://library.thinkquest.org/TQ0312282/Countries/France%20flag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3581401"/>
            <a:ext cx="1981200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Text Box 11"/>
          <p:cNvSpPr txBox="1">
            <a:spLocks noChangeArrowheads="1"/>
          </p:cNvSpPr>
          <p:nvPr/>
        </p:nvSpPr>
        <p:spPr bwMode="auto">
          <a:xfrm>
            <a:off x="8763000" y="50292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081" name="Text Box 12"/>
          <p:cNvSpPr txBox="1">
            <a:spLocks noChangeArrowheads="1"/>
          </p:cNvSpPr>
          <p:nvPr/>
        </p:nvSpPr>
        <p:spPr bwMode="auto">
          <a:xfrm>
            <a:off x="8763000" y="4953000"/>
            <a:ext cx="1905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/>
              <a:t>Napoleon</a:t>
            </a:r>
          </a:p>
        </p:txBody>
      </p:sp>
    </p:spTree>
    <p:extLst>
      <p:ext uri="{BB962C8B-B14F-4D97-AF65-F5344CB8AC3E}">
        <p14:creationId xmlns:p14="http://schemas.microsoft.com/office/powerpoint/2010/main" val="292750688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124200" y="168701"/>
            <a:ext cx="7772400" cy="3048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2800" b="1" dirty="0">
                <a:solidFill>
                  <a:srgbClr val="C00000"/>
                </a:solidFill>
              </a:rPr>
              <a:t>Napoleon Takes Power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457200"/>
            <a:ext cx="9144000" cy="6400800"/>
          </a:xfrm>
        </p:spPr>
        <p:txBody>
          <a:bodyPr/>
          <a:lstStyle/>
          <a:p>
            <a:pPr eaLnBrk="1" hangingPunct="1"/>
            <a:endParaRPr lang="en-US" altLang="en-US" dirty="0">
              <a:solidFill>
                <a:srgbClr val="FFFFFF"/>
              </a:solidFill>
            </a:endParaRPr>
          </a:p>
          <a:p>
            <a:pPr eaLnBrk="1" hangingPunct="1"/>
            <a:r>
              <a:rPr lang="en-US" altLang="en-US" b="1" dirty="0">
                <a:solidFill>
                  <a:srgbClr val="FFFFFF"/>
                </a:solidFill>
              </a:rPr>
              <a:t>After execution of Robespierre, Committee of Public Safety abolished</a:t>
            </a:r>
          </a:p>
          <a:p>
            <a:pPr eaLnBrk="1" hangingPunct="1"/>
            <a:r>
              <a:rPr lang="en-US" altLang="en-US" b="1" dirty="0">
                <a:solidFill>
                  <a:srgbClr val="FFFFFF"/>
                </a:solidFill>
              </a:rPr>
              <a:t>Seen as a Military Hero</a:t>
            </a:r>
          </a:p>
          <a:p>
            <a:pPr eaLnBrk="1" hangingPunct="1">
              <a:buFontTx/>
              <a:buNone/>
            </a:pPr>
            <a:endParaRPr lang="en-US" altLang="en-US" dirty="0">
              <a:solidFill>
                <a:srgbClr val="FFFFFF"/>
              </a:solidFill>
            </a:endParaRPr>
          </a:p>
          <a:p>
            <a:pPr eaLnBrk="1" hangingPunct="1"/>
            <a:endParaRPr lang="en-US" altLang="en-US" sz="2600" dirty="0"/>
          </a:p>
          <a:p>
            <a:pPr eaLnBrk="1" hangingPunct="1"/>
            <a:endParaRPr lang="en-US" altLang="en-US" sz="2600" dirty="0"/>
          </a:p>
          <a:p>
            <a:pPr eaLnBrk="1" hangingPunct="1"/>
            <a:endParaRPr lang="en-US" altLang="en-US" sz="2600" dirty="0"/>
          </a:p>
        </p:txBody>
      </p:sp>
      <p:pic>
        <p:nvPicPr>
          <p:cNvPr id="26633" name="Picture 9" descr="http://upload.wikimedia.org/wikipedia/commons/7/70/Seeschlacht_bei_Abuki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2895600"/>
            <a:ext cx="36576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1615553" y="2077947"/>
            <a:ext cx="589071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200" dirty="0">
                <a:solidFill>
                  <a:srgbClr val="FFFFFF"/>
                </a:solidFill>
              </a:rPr>
              <a:t> </a:t>
            </a:r>
            <a:r>
              <a:rPr lang="en-US" altLang="en-US" sz="2200" b="1" dirty="0">
                <a:solidFill>
                  <a:srgbClr val="FFFFFF"/>
                </a:solidFill>
              </a:rPr>
              <a:t>By 1799, people were losing confidence in  the      Assembly</a:t>
            </a: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1615554" y="2882355"/>
            <a:ext cx="6477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2200" dirty="0">
                <a:solidFill>
                  <a:srgbClr val="FFFFFF"/>
                </a:solidFill>
              </a:rPr>
              <a:t>  </a:t>
            </a:r>
            <a:r>
              <a:rPr lang="en-US" altLang="en-US" sz="2400" b="1" dirty="0">
                <a:solidFill>
                  <a:srgbClr val="FFFFFF"/>
                </a:solidFill>
              </a:rPr>
              <a:t>Nov: Napoleon seizes power in a coup d’état</a:t>
            </a:r>
            <a:endParaRPr lang="en-US" altLang="en-US" sz="2200" b="1" dirty="0">
              <a:solidFill>
                <a:srgbClr val="FFFFFF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en-US" altLang="en-US" sz="2400" dirty="0"/>
          </a:p>
        </p:txBody>
      </p:sp>
      <p:pic>
        <p:nvPicPr>
          <p:cNvPr id="26637" name="Picture 13" descr="http://www.clg-rolland-sartrouville.ac-versailles.fr/IMG/jpg/Bonaparte_Coup_d_Etat_du_18_brumaire_tableau_de_Francois_Boucho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4872346"/>
            <a:ext cx="3657600" cy="1985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1615554" y="3320031"/>
            <a:ext cx="7251510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2200" dirty="0">
                <a:solidFill>
                  <a:srgbClr val="FFFFFF"/>
                </a:solidFill>
              </a:rPr>
              <a:t>  </a:t>
            </a:r>
            <a:r>
              <a:rPr lang="en-US" altLang="en-US" sz="2400" b="1" dirty="0">
                <a:solidFill>
                  <a:srgbClr val="FFFFFF"/>
                </a:solidFill>
              </a:rPr>
              <a:t>Jan: Plebiscite (vote of the people) approves a new constitution</a:t>
            </a: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1615554" y="4050021"/>
            <a:ext cx="647700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2400" b="1" dirty="0">
                <a:solidFill>
                  <a:srgbClr val="FFFFFF"/>
                </a:solidFill>
              </a:rPr>
              <a:t>  New constitution gives power to Napoleon</a:t>
            </a:r>
          </a:p>
        </p:txBody>
      </p:sp>
      <p:pic>
        <p:nvPicPr>
          <p:cNvPr id="26641" name="Picture 17" descr="http://www.davidstuff.com/historical/napole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918" y="5111418"/>
            <a:ext cx="2663588" cy="1756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2" name="Picture 18" descr="http://library.thinkquest.org/TQ0312282/Countries/France%20flag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088" y="5317699"/>
            <a:ext cx="1752600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43" name="Text Box 19"/>
          <p:cNvSpPr txBox="1">
            <a:spLocks noChangeArrowheads="1"/>
          </p:cNvSpPr>
          <p:nvPr/>
        </p:nvSpPr>
        <p:spPr bwMode="auto">
          <a:xfrm>
            <a:off x="5161697" y="557805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/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284945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utoUpdateAnimBg="0"/>
      <p:bldP spid="26627" grpId="0" build="p" autoUpdateAnimBg="0"/>
      <p:bldP spid="26634" grpId="0" autoUpdateAnimBg="0"/>
      <p:bldP spid="26635" grpId="0" autoUpdateAnimBg="0"/>
      <p:bldP spid="26638" grpId="0" autoUpdateAnimBg="0"/>
      <p:bldP spid="26639" grpId="0" autoUpdateAnimBg="0"/>
      <p:bldP spid="26643" grpId="0" autoUpdateAnimBg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59307"/>
            <a:ext cx="11734800" cy="6858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3200" b="1" dirty="0"/>
              <a:t>Napoleonic Wars</a:t>
            </a:r>
          </a:p>
          <a:p>
            <a:pPr eaLnBrk="1" hangingPunct="1"/>
            <a:r>
              <a:rPr lang="en-US" altLang="en-US" sz="2400" b="1" dirty="0">
                <a:solidFill>
                  <a:srgbClr val="FFFFFF"/>
                </a:solidFill>
              </a:rPr>
              <a:t>Having given up on his Empire in the Americas, Napoleon plans to establish an Empire in Europe – starts taking small Italian States</a:t>
            </a:r>
          </a:p>
          <a:p>
            <a:pPr eaLnBrk="1" hangingPunct="1"/>
            <a:r>
              <a:rPr lang="en-US" altLang="en-US" sz="2400" b="1" dirty="0">
                <a:solidFill>
                  <a:srgbClr val="FFFFFF"/>
                </a:solidFill>
              </a:rPr>
              <a:t>He annexes the Austrian Netherlands and puts a puppet govt. in Switzerland</a:t>
            </a:r>
            <a:endParaRPr lang="en-US" altLang="en-US" sz="2400" b="1" dirty="0"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en-US" altLang="en-US" dirty="0"/>
          </a:p>
        </p:txBody>
      </p:sp>
      <p:pic>
        <p:nvPicPr>
          <p:cNvPr id="27712" name="Picture 64" descr="http://www.historyofwar.org/Maps/europe181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160838"/>
            <a:ext cx="11075158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713" name="AutoShape 65"/>
          <p:cNvSpPr>
            <a:spLocks noChangeArrowheads="1"/>
          </p:cNvSpPr>
          <p:nvPr/>
        </p:nvSpPr>
        <p:spPr bwMode="auto">
          <a:xfrm>
            <a:off x="5410200" y="6096000"/>
            <a:ext cx="533400" cy="228600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7714" name="AutoShape 66"/>
          <p:cNvSpPr>
            <a:spLocks noChangeArrowheads="1"/>
          </p:cNvSpPr>
          <p:nvPr/>
        </p:nvSpPr>
        <p:spPr bwMode="auto">
          <a:xfrm>
            <a:off x="8763000" y="5105400"/>
            <a:ext cx="533400" cy="228600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7715" name="Line 67"/>
          <p:cNvSpPr>
            <a:spLocks noChangeShapeType="1"/>
          </p:cNvSpPr>
          <p:nvPr/>
        </p:nvSpPr>
        <p:spPr bwMode="auto">
          <a:xfrm>
            <a:off x="5715000" y="6248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7717" name="Line 69"/>
          <p:cNvSpPr>
            <a:spLocks noChangeShapeType="1"/>
          </p:cNvSpPr>
          <p:nvPr/>
        </p:nvSpPr>
        <p:spPr bwMode="auto">
          <a:xfrm>
            <a:off x="9220200" y="5257800"/>
            <a:ext cx="533400" cy="76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7718" name="Rectangle 70"/>
          <p:cNvSpPr>
            <a:spLocks noChangeArrowheads="1"/>
          </p:cNvSpPr>
          <p:nvPr/>
        </p:nvSpPr>
        <p:spPr bwMode="auto">
          <a:xfrm>
            <a:off x="9448800" y="4724400"/>
            <a:ext cx="1219200" cy="1143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Win @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</a:rPr>
              <a:t>Austerlitz</a:t>
            </a:r>
          </a:p>
        </p:txBody>
      </p:sp>
      <p:sp>
        <p:nvSpPr>
          <p:cNvPr id="27719" name="Oval 71"/>
          <p:cNvSpPr>
            <a:spLocks noChangeArrowheads="1"/>
          </p:cNvSpPr>
          <p:nvPr/>
        </p:nvSpPr>
        <p:spPr bwMode="auto">
          <a:xfrm>
            <a:off x="7010400" y="4343400"/>
            <a:ext cx="838200" cy="457200"/>
          </a:xfrm>
          <a:prstGeom prst="ellips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7720" name="Oval 72"/>
          <p:cNvSpPr>
            <a:spLocks noChangeArrowheads="1"/>
          </p:cNvSpPr>
          <p:nvPr/>
        </p:nvSpPr>
        <p:spPr bwMode="auto">
          <a:xfrm>
            <a:off x="7315200" y="5105400"/>
            <a:ext cx="533400" cy="533400"/>
          </a:xfrm>
          <a:prstGeom prst="ellips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7721" name="Text Box 73"/>
          <p:cNvSpPr txBox="1">
            <a:spLocks noChangeArrowheads="1"/>
          </p:cNvSpPr>
          <p:nvPr/>
        </p:nvSpPr>
        <p:spPr bwMode="auto">
          <a:xfrm>
            <a:off x="1385247" y="1991012"/>
            <a:ext cx="112503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200" dirty="0"/>
              <a:t>   </a:t>
            </a:r>
            <a:r>
              <a:rPr lang="en-US" altLang="en-US" sz="2400" b="1" dirty="0">
                <a:solidFill>
                  <a:srgbClr val="FFFFFF"/>
                </a:solidFill>
                <a:latin typeface="+mj-lt"/>
              </a:rPr>
              <a:t>He invades Spain and puts his brother Joseph on the throne</a:t>
            </a:r>
            <a:endParaRPr lang="en-US" altLang="en-US" sz="2200" b="1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7722" name="Oval 74"/>
          <p:cNvSpPr>
            <a:spLocks noChangeArrowheads="1"/>
          </p:cNvSpPr>
          <p:nvPr/>
        </p:nvSpPr>
        <p:spPr bwMode="auto">
          <a:xfrm>
            <a:off x="5334000" y="5638800"/>
            <a:ext cx="1447800" cy="990600"/>
          </a:xfrm>
          <a:prstGeom prst="ellips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7723" name="Text Box 75"/>
          <p:cNvSpPr txBox="1">
            <a:spLocks noChangeArrowheads="1"/>
          </p:cNvSpPr>
          <p:nvPr/>
        </p:nvSpPr>
        <p:spPr bwMode="auto">
          <a:xfrm>
            <a:off x="1385247" y="2444105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None/>
            </a:pPr>
            <a:r>
              <a:rPr lang="en-US" altLang="en-US" sz="2200" dirty="0">
                <a:solidFill>
                  <a:srgbClr val="FFFFFF"/>
                </a:solidFill>
              </a:rPr>
              <a:t> 	- </a:t>
            </a:r>
            <a:r>
              <a:rPr lang="en-US" altLang="en-US" sz="2400" b="1" dirty="0">
                <a:solidFill>
                  <a:srgbClr val="FFFFFF"/>
                </a:solidFill>
                <a:latin typeface="+mj-lt"/>
              </a:rPr>
              <a:t>Installs Maximillian in Mexico</a:t>
            </a:r>
          </a:p>
        </p:txBody>
      </p:sp>
      <p:sp>
        <p:nvSpPr>
          <p:cNvPr id="27724" name="Rectangle 76"/>
          <p:cNvSpPr>
            <a:spLocks noChangeArrowheads="1"/>
          </p:cNvSpPr>
          <p:nvPr/>
        </p:nvSpPr>
        <p:spPr bwMode="auto">
          <a:xfrm>
            <a:off x="6172200" y="6096000"/>
            <a:ext cx="1981200" cy="3048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200"/>
              <a:t>Guerilla Warfare</a:t>
            </a:r>
          </a:p>
        </p:txBody>
      </p:sp>
      <p:sp>
        <p:nvSpPr>
          <p:cNvPr id="27725" name="Text Box 77"/>
          <p:cNvSpPr txBox="1">
            <a:spLocks noChangeArrowheads="1"/>
          </p:cNvSpPr>
          <p:nvPr/>
        </p:nvSpPr>
        <p:spPr bwMode="auto">
          <a:xfrm>
            <a:off x="1402875" y="2869544"/>
            <a:ext cx="11127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200" dirty="0"/>
              <a:t>  </a:t>
            </a:r>
            <a:r>
              <a:rPr lang="en-US" altLang="en-US" sz="2400" b="1" dirty="0">
                <a:solidFill>
                  <a:srgbClr val="FFFFFF"/>
                </a:solidFill>
                <a:latin typeface="+mj-lt"/>
              </a:rPr>
              <a:t>Napoleon attacks other countries in Europe, incl. major win @ Austerlitz</a:t>
            </a:r>
          </a:p>
        </p:txBody>
      </p:sp>
      <p:sp>
        <p:nvSpPr>
          <p:cNvPr id="27726" name="Text Box 78"/>
          <p:cNvSpPr txBox="1">
            <a:spLocks noChangeArrowheads="1"/>
          </p:cNvSpPr>
          <p:nvPr/>
        </p:nvSpPr>
        <p:spPr bwMode="auto">
          <a:xfrm>
            <a:off x="1420503" y="3272324"/>
            <a:ext cx="111274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200" dirty="0">
                <a:solidFill>
                  <a:srgbClr val="FFFFFF"/>
                </a:solidFill>
                <a:cs typeface="Times New Roman" panose="02020603050405020304" pitchFamily="18" charset="0"/>
              </a:rPr>
              <a:t>  </a:t>
            </a:r>
            <a:r>
              <a:rPr lang="en-US" altLang="en-US" sz="2400" b="1" dirty="0">
                <a:solidFill>
                  <a:srgbClr val="FFFFFF"/>
                </a:solidFill>
                <a:latin typeface="+mn-lt"/>
                <a:cs typeface="Times New Roman" panose="02020603050405020304" pitchFamily="18" charset="0"/>
              </a:rPr>
              <a:t>After victories against Austria, Prussia, and Russia he forces those countries to sign peace treaties with France</a:t>
            </a:r>
            <a:endParaRPr lang="en-US" altLang="en-US" sz="2400" b="1" dirty="0">
              <a:solidFill>
                <a:srgbClr val="FFFF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908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7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7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7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7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27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7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7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27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7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7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7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 autoUpdateAnimBg="0"/>
      <p:bldP spid="27713" grpId="0" animBg="1"/>
      <p:bldP spid="27714" grpId="0" animBg="1"/>
      <p:bldP spid="27718" grpId="0" animBg="1" autoUpdateAnimBg="0"/>
      <p:bldP spid="27719" grpId="0" animBg="1"/>
      <p:bldP spid="27720" grpId="0" animBg="1"/>
      <p:bldP spid="27721" grpId="0" autoUpdateAnimBg="0"/>
      <p:bldP spid="27722" grpId="0" animBg="1"/>
      <p:bldP spid="27723" grpId="0" autoUpdateAnimBg="0"/>
      <p:bldP spid="27724" grpId="0" animBg="1" autoUpdateAnimBg="0"/>
      <p:bldP spid="27725" grpId="0" autoUpdateAnimBg="0"/>
      <p:bldP spid="27726" grpId="0" autoUpdateAnimBg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382134" y="1170156"/>
            <a:ext cx="6399663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2400" b="1" dirty="0">
                <a:solidFill>
                  <a:srgbClr val="FFFFFF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Napoleon attempts to Blockade Britain</a:t>
            </a:r>
            <a:r>
              <a:rPr lang="en-US" altLang="en-US" sz="2400" b="1" dirty="0"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8682" name="Picture 10" descr="http://www.britishbattles.com/waterloo/images/trafalgar/battle-of-trafalga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88805"/>
            <a:ext cx="54102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382137" y="2754999"/>
            <a:ext cx="8839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b="1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By 1812, Napoleon’s empire was starting to collapse</a:t>
            </a:r>
            <a:endParaRPr lang="en-US" altLang="en-US" sz="2800" b="1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1414817" y="3504658"/>
            <a:ext cx="457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Other key mistakes:</a:t>
            </a:r>
            <a:endParaRPr lang="en-US" altLang="en-US" sz="4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382137" y="4128282"/>
            <a:ext cx="10022006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2400" b="1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Invasion of Russia (upset with Czar)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400" dirty="0"/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382137" y="4720370"/>
            <a:ext cx="8839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b="1" dirty="0">
                <a:solidFill>
                  <a:srgbClr val="FFFFFF"/>
                </a:solidFill>
                <a:latin typeface="+mj-lt"/>
              </a:rPr>
              <a:t>Czar Alexander uses “scorched-earth policy”</a:t>
            </a:r>
          </a:p>
        </p:txBody>
      </p:sp>
      <p:sp>
        <p:nvSpPr>
          <p:cNvPr id="28689" name="Text Box 17"/>
          <p:cNvSpPr txBox="1">
            <a:spLocks noChangeArrowheads="1"/>
          </p:cNvSpPr>
          <p:nvPr/>
        </p:nvSpPr>
        <p:spPr bwMode="auto">
          <a:xfrm>
            <a:off x="382137" y="5377672"/>
            <a:ext cx="114641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b="1" dirty="0">
                <a:solidFill>
                  <a:srgbClr val="FFFFFF"/>
                </a:solidFill>
                <a:latin typeface="+mj-lt"/>
                <a:cs typeface="Times New Roman" panose="02020603050405020304" pitchFamily="18" charset="0"/>
              </a:rPr>
              <a:t>The cold Russian winter then sets in and then the Russians begin 	attacking Napoleon’s tired and hungry army</a:t>
            </a:r>
            <a:r>
              <a:rPr lang="en-US" altLang="en-US" sz="2400" b="1" dirty="0">
                <a:solidFill>
                  <a:srgbClr val="FFFFFF"/>
                </a:solidFill>
                <a:latin typeface="+mj-lt"/>
              </a:rPr>
              <a:t> (422K to start – 28K retreat)</a:t>
            </a:r>
          </a:p>
        </p:txBody>
      </p:sp>
      <p:sp>
        <p:nvSpPr>
          <p:cNvPr id="28694" name="Text Box 22"/>
          <p:cNvSpPr txBox="1">
            <a:spLocks noChangeArrowheads="1"/>
          </p:cNvSpPr>
          <p:nvPr/>
        </p:nvSpPr>
        <p:spPr bwMode="auto">
          <a:xfrm>
            <a:off x="382136" y="578139"/>
            <a:ext cx="59424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FFFFFF"/>
                </a:solidFill>
                <a:latin typeface="+mj-lt"/>
              </a:rPr>
              <a:t>Loses Battle of </a:t>
            </a:r>
            <a:r>
              <a:rPr lang="en-US" altLang="en-US" sz="2800" b="1" dirty="0" err="1">
                <a:solidFill>
                  <a:srgbClr val="FFFFFF"/>
                </a:solidFill>
                <a:latin typeface="+mj-lt"/>
              </a:rPr>
              <a:t>Traflagar</a:t>
            </a:r>
            <a:r>
              <a:rPr lang="en-US" altLang="en-US" sz="2800" b="1" dirty="0">
                <a:solidFill>
                  <a:srgbClr val="FFFFFF"/>
                </a:solidFill>
                <a:latin typeface="+mj-lt"/>
              </a:rPr>
              <a:t> (1805)</a:t>
            </a:r>
          </a:p>
        </p:txBody>
      </p:sp>
      <p:sp>
        <p:nvSpPr>
          <p:cNvPr id="28695" name="Text Box 23"/>
          <p:cNvSpPr txBox="1">
            <a:spLocks noChangeArrowheads="1"/>
          </p:cNvSpPr>
          <p:nvPr/>
        </p:nvSpPr>
        <p:spPr bwMode="auto">
          <a:xfrm>
            <a:off x="953068" y="1986844"/>
            <a:ext cx="4800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200" dirty="0">
                <a:solidFill>
                  <a:srgbClr val="FFFFFF"/>
                </a:solidFill>
                <a:latin typeface="+mj-lt"/>
              </a:rPr>
              <a:t>Loss/failed blockade proves 	British navy best in world</a:t>
            </a:r>
            <a:endParaRPr lang="en-US" altLang="en-US" sz="24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8697" name="Text Box 25"/>
          <p:cNvSpPr txBox="1">
            <a:spLocks noChangeArrowheads="1"/>
          </p:cNvSpPr>
          <p:nvPr/>
        </p:nvSpPr>
        <p:spPr bwMode="auto">
          <a:xfrm>
            <a:off x="1007090" y="1546426"/>
            <a:ext cx="514975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200" dirty="0">
                <a:solidFill>
                  <a:srgbClr val="FFFFFF"/>
                </a:solidFill>
                <a:latin typeface="+mj-lt"/>
              </a:rPr>
              <a:t>Unsuccessful – triggers War of 1812</a:t>
            </a:r>
          </a:p>
        </p:txBody>
      </p:sp>
    </p:spTree>
    <p:extLst>
      <p:ext uri="{BB962C8B-B14F-4D97-AF65-F5344CB8AC3E}">
        <p14:creationId xmlns:p14="http://schemas.microsoft.com/office/powerpoint/2010/main" val="144470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 autoUpdateAnimBg="0"/>
      <p:bldP spid="28683" grpId="0" autoUpdateAnimBg="0"/>
      <p:bldP spid="28684" grpId="0" autoUpdateAnimBg="0"/>
      <p:bldP spid="28686" grpId="0" autoUpdateAnimBg="0"/>
      <p:bldP spid="28688" grpId="0" autoUpdateAnimBg="0"/>
      <p:bldP spid="28689" grpId="0" autoUpdateAnimBg="0"/>
      <p:bldP spid="28694" grpId="0" autoUpdateAnimBg="0"/>
      <p:bldP spid="28695" grpId="0" autoUpdateAnimBg="0"/>
      <p:bldP spid="28697" grpId="0" autoUpdateAnimBg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451745" y="331400"/>
            <a:ext cx="7772400" cy="3048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2800" b="1" dirty="0">
                <a:solidFill>
                  <a:srgbClr val="C00000"/>
                </a:solidFill>
              </a:rPr>
              <a:t>Napoleon’s Final Chapter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19783"/>
            <a:ext cx="9739951" cy="5059339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>
                <a:solidFill>
                  <a:srgbClr val="FFFFFF"/>
                </a:solidFill>
                <a:cs typeface="Times New Roman" panose="02020603050405020304" pitchFamily="18" charset="0"/>
              </a:rPr>
              <a:t>Napoleon loses war and is exiled to Elba </a:t>
            </a:r>
          </a:p>
          <a:p>
            <a:pPr eaLnBrk="1" hangingPunct="1"/>
            <a:r>
              <a:rPr lang="en-US" altLang="en-US" dirty="0">
                <a:solidFill>
                  <a:srgbClr val="FFFFFF"/>
                </a:solidFill>
                <a:cs typeface="Times New Roman" panose="02020603050405020304" pitchFamily="18" charset="0"/>
              </a:rPr>
              <a:t>Louis XVIII (the brother of Louis XVI) takes the throne in France</a:t>
            </a:r>
            <a:r>
              <a:rPr lang="en-US" altLang="en-US" dirty="0">
                <a:solidFill>
                  <a:srgbClr val="FFFFFF"/>
                </a:solidFill>
              </a:rPr>
              <a:t> </a:t>
            </a:r>
          </a:p>
          <a:p>
            <a:pPr eaLnBrk="1" hangingPunct="1"/>
            <a:r>
              <a:rPr lang="en-US" altLang="en-US" dirty="0">
                <a:solidFill>
                  <a:srgbClr val="FFFFFF"/>
                </a:solidFill>
                <a:cs typeface="Times New Roman" panose="02020603050405020304" pitchFamily="18" charset="0"/>
              </a:rPr>
              <a:t>Napoleon escapes from Elba and returns to France.  French people are happy to see his return</a:t>
            </a:r>
            <a:r>
              <a:rPr lang="en-US" altLang="en-US" dirty="0">
                <a:solidFill>
                  <a:srgbClr val="FFFFFF"/>
                </a:solidFill>
              </a:rPr>
              <a:t> – </a:t>
            </a:r>
            <a:r>
              <a:rPr lang="en-US" altLang="en-US" b="1" dirty="0">
                <a:solidFill>
                  <a:srgbClr val="C00000"/>
                </a:solidFill>
              </a:rPr>
              <a:t>this starts the “100 days”</a:t>
            </a:r>
          </a:p>
          <a:p>
            <a:pPr eaLnBrk="1" hangingPunct="1"/>
            <a:r>
              <a:rPr lang="en-US" altLang="en-US" dirty="0">
                <a:solidFill>
                  <a:srgbClr val="FFFFFF"/>
                </a:solidFill>
                <a:cs typeface="Times New Roman" panose="02020603050405020304" pitchFamily="18" charset="0"/>
              </a:rPr>
              <a:t>He quickly recruits an army and once again he takes over France</a:t>
            </a:r>
            <a:r>
              <a:rPr lang="en-US" altLang="en-US" dirty="0">
                <a:solidFill>
                  <a:srgbClr val="FFFFFF"/>
                </a:solidFill>
              </a:rPr>
              <a:t> </a:t>
            </a:r>
          </a:p>
          <a:p>
            <a:pPr eaLnBrk="1" hangingPunct="1"/>
            <a:r>
              <a:rPr lang="en-US" altLang="en-US" dirty="0">
                <a:solidFill>
                  <a:srgbClr val="FFFFFF"/>
                </a:solidFill>
                <a:cs typeface="Times New Roman" panose="02020603050405020304" pitchFamily="18" charset="0"/>
              </a:rPr>
              <a:t>Rest of Europe quickly get their armies together to put a stop to Napoleon once and for all</a:t>
            </a:r>
            <a:r>
              <a:rPr lang="en-US" altLang="en-US" dirty="0">
                <a:solidFill>
                  <a:srgbClr val="FFFFFF"/>
                </a:solidFill>
              </a:rPr>
              <a:t> </a:t>
            </a:r>
          </a:p>
          <a:p>
            <a:pPr eaLnBrk="1" hangingPunct="1"/>
            <a:r>
              <a:rPr lang="en-US" altLang="en-US" dirty="0">
                <a:solidFill>
                  <a:srgbClr val="FFFFFF"/>
                </a:solidFill>
                <a:cs typeface="Times New Roman" panose="02020603050405020304" pitchFamily="18" charset="0"/>
              </a:rPr>
              <a:t>Napoleon’s forces fight the British army at </a:t>
            </a:r>
            <a:r>
              <a:rPr lang="en-US" alt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Waterloo, Belgium</a:t>
            </a:r>
            <a:r>
              <a:rPr lang="en-US" altLang="en-US" b="1" dirty="0">
                <a:solidFill>
                  <a:srgbClr val="C00000"/>
                </a:solidFill>
              </a:rPr>
              <a:t> </a:t>
            </a:r>
          </a:p>
          <a:p>
            <a:pPr eaLnBrk="1" hangingPunct="1"/>
            <a:r>
              <a:rPr lang="en-US" altLang="en-US" dirty="0">
                <a:solidFill>
                  <a:srgbClr val="FFFFFF"/>
                </a:solidFill>
                <a:cs typeface="Times New Roman" panose="02020603050405020304" pitchFamily="18" charset="0"/>
              </a:rPr>
              <a:t>Britain holds Napoleon’s army until the arrival of Prussia’s army</a:t>
            </a:r>
            <a:r>
              <a:rPr lang="en-US" altLang="en-US" dirty="0">
                <a:solidFill>
                  <a:srgbClr val="FFFFFF"/>
                </a:solidFill>
              </a:rPr>
              <a:t> (1815)</a:t>
            </a:r>
          </a:p>
          <a:p>
            <a:pPr eaLnBrk="1" hangingPunct="1"/>
            <a:r>
              <a:rPr lang="en-US" altLang="en-US" dirty="0">
                <a:solidFill>
                  <a:srgbClr val="FFFFFF"/>
                </a:solidFill>
                <a:cs typeface="Times New Roman" panose="02020603050405020304" pitchFamily="18" charset="0"/>
              </a:rPr>
              <a:t>Napoleon is defeated and the British ship him to a remote island (St. Helena) in the South Atlantic Ocean</a:t>
            </a:r>
            <a:r>
              <a:rPr lang="en-US" altLang="en-US" dirty="0">
                <a:solidFill>
                  <a:srgbClr val="FFFFFF"/>
                </a:solidFill>
              </a:rPr>
              <a:t> </a:t>
            </a:r>
          </a:p>
          <a:p>
            <a:pPr eaLnBrk="1" hangingPunct="1"/>
            <a:endParaRPr lang="en-US" altLang="en-US" dirty="0">
              <a:solidFill>
                <a:srgbClr val="FFFFFF"/>
              </a:solidFill>
            </a:endParaRPr>
          </a:p>
          <a:p>
            <a:pPr eaLnBrk="1" hangingPunct="1">
              <a:buFontTx/>
              <a:buNone/>
            </a:pPr>
            <a:endParaRPr lang="en-US" altLang="en-US" dirty="0"/>
          </a:p>
        </p:txBody>
      </p:sp>
      <p:pic>
        <p:nvPicPr>
          <p:cNvPr id="29701" name="Picture 5" descr="http://www.geocities.com/soviet109/military/napoleon/napoleon-st.helen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9952" y="1173708"/>
            <a:ext cx="21336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7" descr="http://landtrust.org/PhotoAlbum/LittleTraverseConservancyP/images/St_HelenaAerial_jp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8093" y="4724400"/>
            <a:ext cx="2153907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2906973" y="5694402"/>
            <a:ext cx="69820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200" dirty="0">
                <a:solidFill>
                  <a:srgbClr val="FFFFFF"/>
                </a:solidFill>
                <a:cs typeface="Times New Roman" panose="02020603050405020304" pitchFamily="18" charset="0"/>
              </a:rPr>
              <a:t>  </a:t>
            </a:r>
            <a:r>
              <a:rPr lang="en-US" altLang="en-US" sz="22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On the island, Napoleon lives alone and dies of a stomach ailment (probably cancer) in 1821</a:t>
            </a:r>
          </a:p>
        </p:txBody>
      </p:sp>
    </p:spTree>
    <p:extLst>
      <p:ext uri="{BB962C8B-B14F-4D97-AF65-F5344CB8AC3E}">
        <p14:creationId xmlns:p14="http://schemas.microsoft.com/office/powerpoint/2010/main" val="81049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utoUpdateAnimBg="0"/>
      <p:bldP spid="29699" grpId="0" build="p" autoUpdateAnimBg="0"/>
      <p:bldP spid="29704" grpId="0" autoUpdateAnimBg="0"/>
    </p:bld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743</TotalTime>
  <Words>2443</Words>
  <Application>Microsoft Office PowerPoint</Application>
  <PresentationFormat>Widescreen</PresentationFormat>
  <Paragraphs>521</Paragraphs>
  <Slides>97</Slides>
  <Notes>43</Notes>
  <HiddenSlides>0</HiddenSlides>
  <MMClips>0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97</vt:i4>
      </vt:variant>
    </vt:vector>
  </HeadingPairs>
  <TitlesOfParts>
    <vt:vector size="115" baseType="lpstr">
      <vt:lpstr>Malgun Gothic</vt:lpstr>
      <vt:lpstr>Algerian</vt:lpstr>
      <vt:lpstr>Arial</vt:lpstr>
      <vt:lpstr>BilboDisplay</vt:lpstr>
      <vt:lpstr>BlackChancery</vt:lpstr>
      <vt:lpstr>Calibri</vt:lpstr>
      <vt:lpstr>Century Gothic</vt:lpstr>
      <vt:lpstr>Comic Sans MS</vt:lpstr>
      <vt:lpstr>DavysOtherDingbats</vt:lpstr>
      <vt:lpstr>Even More Dings JL</vt:lpstr>
      <vt:lpstr>굴림</vt:lpstr>
      <vt:lpstr>Nosferatu</vt:lpstr>
      <vt:lpstr>PressWriter Symbols</vt:lpstr>
      <vt:lpstr>SkullZ</vt:lpstr>
      <vt:lpstr>Times New Roman</vt:lpstr>
      <vt:lpstr>Wingdings</vt:lpstr>
      <vt:lpstr>Vapor Trail</vt:lpstr>
      <vt:lpstr>차트</vt:lpstr>
      <vt:lpstr>The  French Revolution 1789 - 1799</vt:lpstr>
      <vt:lpstr>The Causes and Four Stages of Revolution</vt:lpstr>
      <vt:lpstr>France on the Eve of   Revolution</vt:lpstr>
      <vt:lpstr>Revolution</vt:lpstr>
      <vt:lpstr>Before the Revolution</vt:lpstr>
      <vt:lpstr>Financial Crisis</vt:lpstr>
      <vt:lpstr>Financial Crisis</vt:lpstr>
      <vt:lpstr>PowerPoint Presentation</vt:lpstr>
      <vt:lpstr>Failed financial reforms</vt:lpstr>
      <vt:lpstr>France in the late 18th Century</vt:lpstr>
      <vt:lpstr>Three Estates</vt:lpstr>
      <vt:lpstr>PowerPoint Presentation</vt:lpstr>
      <vt:lpstr>3rd Estate</vt:lpstr>
      <vt:lpstr>PowerPoint Presentation</vt:lpstr>
      <vt:lpstr>PowerPoint Presentation</vt:lpstr>
      <vt:lpstr>The Monarchy</vt:lpstr>
      <vt:lpstr>The Monarchy</vt:lpstr>
      <vt:lpstr>PowerPoint Presentation</vt:lpstr>
      <vt:lpstr>Affair of the Diamond Necklace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Model Peasant Village</vt:lpstr>
      <vt:lpstr>PowerPoint Presentation</vt:lpstr>
      <vt:lpstr>% of income spent on bread for the average laborer</vt:lpstr>
      <vt:lpstr>Enlightenment Ideas Spread</vt:lpstr>
      <vt:lpstr>What is the Third Estate?</vt:lpstr>
      <vt:lpstr>The Revolution Begins</vt:lpstr>
      <vt:lpstr>Calling of the Estates General</vt:lpstr>
      <vt:lpstr>At the Estates General</vt:lpstr>
      <vt:lpstr>PowerPoint Presentation</vt:lpstr>
      <vt:lpstr>The Tennis Court Oath</vt:lpstr>
      <vt:lpstr>PowerPoint Presentation</vt:lpstr>
      <vt:lpstr>PowerPoint Presentation</vt:lpstr>
      <vt:lpstr>Rising Tensions</vt:lpstr>
      <vt:lpstr>Chain Reaction</vt:lpstr>
      <vt:lpstr>PowerPoint Presentation</vt:lpstr>
      <vt:lpstr>PowerPoint Presentation</vt:lpstr>
      <vt:lpstr>August 4th 1789</vt:lpstr>
      <vt:lpstr>PowerPoint Presentation</vt:lpstr>
      <vt:lpstr>PowerPoint Presentation</vt:lpstr>
      <vt:lpstr>October Days</vt:lpstr>
      <vt:lpstr>The National Assembly &amp; Reforms</vt:lpstr>
      <vt:lpstr>PowerPoint Presentation</vt:lpstr>
      <vt:lpstr>PowerPoint Presentation</vt:lpstr>
      <vt:lpstr>The National Assembly &amp; Reforms</vt:lpstr>
      <vt:lpstr>The National Assembly &amp; Reforms</vt:lpstr>
      <vt:lpstr>PowerPoint Presentation</vt:lpstr>
      <vt:lpstr>PowerPoint Presentation</vt:lpstr>
      <vt:lpstr>PowerPoint Presentation</vt:lpstr>
      <vt:lpstr>End of the Revolution?</vt:lpstr>
      <vt:lpstr>La Marseilles</vt:lpstr>
      <vt:lpstr>PowerPoint Presentation</vt:lpstr>
      <vt:lpstr>PowerPoint Presentation</vt:lpstr>
      <vt:lpstr>The Radical Phase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Rise and Fall of Napoleon</vt:lpstr>
      <vt:lpstr>Napoleon Takes Power</vt:lpstr>
      <vt:lpstr>PowerPoint Presentation</vt:lpstr>
      <vt:lpstr>PowerPoint Presentation</vt:lpstr>
      <vt:lpstr>Napoleon’s Final Chapter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Frank Tellez</dc:creator>
  <cp:lastModifiedBy>Frank Tellez</cp:lastModifiedBy>
  <cp:revision>31</cp:revision>
  <cp:lastPrinted>2017-11-13T15:01:52Z</cp:lastPrinted>
  <dcterms:created xsi:type="dcterms:W3CDTF">2016-11-06T14:09:24Z</dcterms:created>
  <dcterms:modified xsi:type="dcterms:W3CDTF">2017-11-13T15:02:06Z</dcterms:modified>
</cp:coreProperties>
</file>