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5"/>
  </p:notesMasterIdLst>
  <p:sldIdLst>
    <p:sldId id="309" r:id="rId2"/>
    <p:sldId id="310" r:id="rId3"/>
    <p:sldId id="311" r:id="rId4"/>
    <p:sldId id="312" r:id="rId5"/>
    <p:sldId id="263" r:id="rId6"/>
    <p:sldId id="264" r:id="rId7"/>
    <p:sldId id="265" r:id="rId8"/>
    <p:sldId id="266" r:id="rId9"/>
    <p:sldId id="267" r:id="rId10"/>
    <p:sldId id="268" r:id="rId11"/>
    <p:sldId id="269" r:id="rId12"/>
    <p:sldId id="270" r:id="rId13"/>
    <p:sldId id="271" r:id="rId14"/>
    <p:sldId id="273" r:id="rId15"/>
    <p:sldId id="274" r:id="rId16"/>
    <p:sldId id="275" r:id="rId17"/>
    <p:sldId id="257" r:id="rId18"/>
    <p:sldId id="258" r:id="rId19"/>
    <p:sldId id="259" r:id="rId20"/>
    <p:sldId id="277" r:id="rId21"/>
    <p:sldId id="286" r:id="rId22"/>
    <p:sldId id="287"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8" r:id="rId43"/>
    <p:sldId id="283"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2" d="100"/>
          <a:sy n="42" d="100"/>
        </p:scale>
        <p:origin x="-1840"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68587A-9BA7-4BC1-8872-D3AD685BF254}" type="datetimeFigureOut">
              <a:rPr lang="en-US" smtClean="0"/>
              <a:pPr/>
              <a:t>2/2/14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8B4FF0-C038-4090-92A9-03C9339F7C21}" type="slidenum">
              <a:rPr lang="en-US" smtClean="0"/>
              <a:pPr/>
              <a:t>‹#›</a:t>
            </a:fld>
            <a:endParaRPr lang="en-US"/>
          </a:p>
        </p:txBody>
      </p:sp>
    </p:spTree>
    <p:extLst>
      <p:ext uri="{BB962C8B-B14F-4D97-AF65-F5344CB8AC3E}">
        <p14:creationId xmlns:p14="http://schemas.microsoft.com/office/powerpoint/2010/main" val="1448364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38B4FF0-C038-4090-92A9-03C9339F7C2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3680AEA4-7574-42A8-A799-30F57A04D0EA}" type="slidenum">
              <a:rPr lang="en-US"/>
              <a:pPr/>
              <a:t>10</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863C970B-6E92-417D-B527-FCDE43BCDE7E}" type="slidenum">
              <a:rPr lang="en-US"/>
              <a:pPr/>
              <a:t>11</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2CA4977-AA14-4E33-B0B7-C6560D0522B2}" type="slidenum">
              <a:rPr lang="en-US"/>
              <a:pPr/>
              <a:t>12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6796D2C9-887C-491B-9465-A842CE08C397}" type="slidenum">
              <a:rPr lang="en-US"/>
              <a:pPr/>
              <a:t>13</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CDDEB609-FE06-40F1-AF1C-99F88FC93AAD}" type="slidenum">
              <a:rPr lang="en-US"/>
              <a:pPr/>
              <a:t>14</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F3CD5974-0FFF-48F0-A8F7-47AC5A0BB8CD}" type="slidenum">
              <a:rPr lang="en-US"/>
              <a:pPr/>
              <a:t>15</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9B656EF3-38E4-4F64-A14E-592019DF024B}" type="slidenum">
              <a:rPr lang="en-US"/>
              <a:pPr/>
              <a:t>16</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85800" y="4343400"/>
            <a:ext cx="5486400" cy="4114800"/>
          </a:xfrm>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BA703E3-4C3F-412B-893E-4918FF6DE7AF}"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BA703E3-4C3F-412B-893E-4918FF6DE7AF}"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BA703E3-4C3F-412B-893E-4918FF6DE7AF}"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4C27E21-A78D-4B8A-B21E-11F56F91A17C}" type="slidenum">
              <a:rPr lang="en-US"/>
              <a:pPr/>
              <a:t>2</a:t>
            </a:fld>
            <a:endParaRPr 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6938E2E-8AC9-462F-8919-4169290DC2A6}"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07B5F30-1F8B-40FF-85E2-D7971DF93302}"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665C04A-2DE1-4ABB-AD31-D005108B16BA}"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77FE1AD-9047-477B-9CF6-039301E087DB}" type="slidenum">
              <a:rPr lang="en-US" smtClean="0"/>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DDA17AE-1AA6-4077-BED0-D457D31DBBCD}"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973F1C-ADB7-4BAD-B0F9-74A49836AC36}" type="slidenum">
              <a:rPr lang="en-US" smtClean="0"/>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6E083CD-F2CF-4A10-A47E-750E6CC9B470}"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B571C66-EA0A-4569-9360-AFF623922C3F}" type="slidenum">
              <a:rPr lang="en-US" smtClean="0"/>
              <a:pPr/>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2CD337F-3F18-4D0B-89D5-ADE20FB4F6FB}"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1262A75-06FF-467C-8BF2-EFC69E83DEE9}" type="slidenum">
              <a:rPr lang="en-US" smtClean="0"/>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6558D041-E180-46C8-AB90-442B32F3A07D}" type="slidenum">
              <a:rPr lang="en-US"/>
              <a:pPr/>
              <a:t>3</a:t>
            </a:fld>
            <a:endParaRPr 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685800" y="4343400"/>
            <a:ext cx="5486400" cy="4114800"/>
          </a:xfrm>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F5D2C4A-96BC-4577-A451-E43FC5244653}" type="slidenum">
              <a:rPr lang="en-US" smtClean="0"/>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CF6520-202C-4367-A450-B34AE42DDA51}" type="slidenum">
              <a:rPr lang="en-US" smtClean="0"/>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3EFB8F7-14D4-4408-B501-603A9279B419}" type="slidenum">
              <a:rPr lang="en-US" smtClean="0"/>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75649EC-2CA5-4C43-82F1-994D5BB4B3F1}" type="slidenum">
              <a:rPr lang="en-US" smtClean="0"/>
              <a:pPr/>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00905AB-109E-47E3-82F2-B888136FB5C1}" type="slidenum">
              <a:rPr lang="en-US" smtClean="0"/>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70BDBA9-B2D6-4411-9766-882603EA820F}"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0773B17-9AEE-4DBE-A04B-8FB0775DD3AA}" type="slidenum">
              <a:rPr lang="en-US" smtClean="0"/>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AA75E5D-AB6F-423C-9A39-72B85E6341A0}" type="slidenum">
              <a:rPr lang="en-US" smtClean="0"/>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57AE73-F8D9-408A-BEBC-948BDAEF68CE}" type="slidenum">
              <a:rPr lang="en-US" smtClean="0"/>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6D06E8-36D6-4EBB-BFBA-00F4C804330C}"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346E69BD-52E4-48DF-BB15-BFE3DE167680}" type="slidenum">
              <a:rPr lang="en-US"/>
              <a:pPr/>
              <a:t>4</a:t>
            </a:fld>
            <a:endParaRPr 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C77687B-64BA-4EB8-A6C3-C054379CFA1E}" type="slidenum">
              <a:rPr lang="en-US" smtClean="0"/>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06AE7D1-20E7-4424-AB5B-227E198A5CE7}" type="slidenum">
              <a:rPr lang="en-US" smtClean="0"/>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01F2CC1-D1B1-46D1-8880-76A4B17B05EE}" type="slidenum">
              <a:rPr lang="en-US" smtClean="0"/>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DDA17AE-1AA6-4077-BED0-D457D31DBBCD}" type="slidenum">
              <a:rPr lang="en-US" smtClean="0"/>
              <a:pPr/>
              <a:t>43</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D7D50656-5430-4838-9835-0D49B4716C37}" type="slidenum">
              <a:rPr lang="en-US"/>
              <a:pPr/>
              <a:t>5</a:t>
            </a:fld>
            <a:endParaRPr lang="en-US"/>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B78481E-1A25-4CA0-803A-DB437B9A4602}" type="slidenum">
              <a:rPr lang="en-US"/>
              <a:pPr/>
              <a:t>6</a:t>
            </a:fld>
            <a:endParaRPr 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335A1644-D8C6-404A-BE07-497F45E965E0}" type="slidenum">
              <a:rPr lang="en-US"/>
              <a:pPr/>
              <a:t>7</a:t>
            </a:fld>
            <a:endParaRPr 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30274197-7C11-44CC-85A1-5375031D8462}" type="slidenum">
              <a:rPr lang="en-US"/>
              <a:pPr/>
              <a:t>8</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FDA357E9-DACC-4D59-8437-C78D8901B84C}" type="slidenum">
              <a:rPr lang="en-US"/>
              <a:pPr/>
              <a:t>9</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r>
              <a:rPr lang="en-US" smtClean="0"/>
              <a:t>. </a:t>
            </a:r>
            <a:endParaRPr lang="en-US"/>
          </a:p>
        </p:txBody>
      </p:sp>
      <p:sp>
        <p:nvSpPr>
          <p:cNvPr id="17" name="Footer Placeholder 16"/>
          <p:cNvSpPr>
            <a:spLocks noGrp="1"/>
          </p:cNvSpPr>
          <p:nvPr>
            <p:ph type="ftr" sz="quarter" idx="11"/>
          </p:nvPr>
        </p:nvSpPr>
        <p:spPr/>
        <p:txBody>
          <a:bodyPr/>
          <a:lstStyle/>
          <a:p>
            <a:r>
              <a:rPr lang="da-DK" smtClean="0"/>
              <a:t>HIST 2322 / IDST 2373 Dr. Keller</a:t>
            </a:r>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A14B27A-0A72-40D5-A15C-54EA7A1E73B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 </a:t>
            </a:r>
            <a:endParaRPr lang="en-US"/>
          </a:p>
        </p:txBody>
      </p:sp>
      <p:sp>
        <p:nvSpPr>
          <p:cNvPr id="5" name="Footer Placeholder 4"/>
          <p:cNvSpPr>
            <a:spLocks noGrp="1"/>
          </p:cNvSpPr>
          <p:nvPr>
            <p:ph type="ftr" sz="quarter" idx="11"/>
          </p:nvPr>
        </p:nvSpPr>
        <p:spPr/>
        <p:txBody>
          <a:bodyPr/>
          <a:lstStyle/>
          <a:p>
            <a:r>
              <a:rPr lang="da-DK" smtClean="0"/>
              <a:t>HIST 2322 / IDST 2373 Dr. Keller</a:t>
            </a:r>
            <a:endParaRPr lang="en-US"/>
          </a:p>
        </p:txBody>
      </p:sp>
      <p:sp>
        <p:nvSpPr>
          <p:cNvPr id="6" name="Slide Number Placeholder 5"/>
          <p:cNvSpPr>
            <a:spLocks noGrp="1"/>
          </p:cNvSpPr>
          <p:nvPr>
            <p:ph type="sldNum" sz="quarter" idx="12"/>
          </p:nvPr>
        </p:nvSpPr>
        <p:spPr/>
        <p:txBody>
          <a:bodyPr/>
          <a:lstStyle/>
          <a:p>
            <a:fld id="{AA14B27A-0A72-40D5-A15C-54EA7A1E73B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r>
              <a:rPr lang="en-US" smtClean="0"/>
              <a:t>. </a:t>
            </a:r>
            <a:endParaRPr lang="en-US"/>
          </a:p>
        </p:txBody>
      </p:sp>
      <p:sp>
        <p:nvSpPr>
          <p:cNvPr id="5" name="Footer Placeholder 4"/>
          <p:cNvSpPr>
            <a:spLocks noGrp="1"/>
          </p:cNvSpPr>
          <p:nvPr>
            <p:ph type="ftr" sz="quarter" idx="11"/>
          </p:nvPr>
        </p:nvSpPr>
        <p:spPr/>
        <p:txBody>
          <a:bodyPr/>
          <a:lstStyle/>
          <a:p>
            <a:r>
              <a:rPr lang="da-DK" smtClean="0"/>
              <a:t>HIST 2322 / IDST 2373 Dr. Keller</a:t>
            </a:r>
            <a:endParaRPr lang="en-US"/>
          </a:p>
        </p:txBody>
      </p:sp>
      <p:sp>
        <p:nvSpPr>
          <p:cNvPr id="6" name="Slide Number Placeholder 5"/>
          <p:cNvSpPr>
            <a:spLocks noGrp="1"/>
          </p:cNvSpPr>
          <p:nvPr>
            <p:ph type="sldNum" sz="quarter" idx="12"/>
          </p:nvPr>
        </p:nvSpPr>
        <p:spPr/>
        <p:txBody>
          <a:bodyPr/>
          <a:lstStyle/>
          <a:p>
            <a:fld id="{AA14B27A-0A72-40D5-A15C-54EA7A1E73B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r>
              <a:rPr lang="en-US" smtClean="0"/>
              <a:t>. </a:t>
            </a:r>
            <a:endParaRPr lang="en-US"/>
          </a:p>
        </p:txBody>
      </p:sp>
      <p:sp>
        <p:nvSpPr>
          <p:cNvPr id="5" name="Footer Placeholder 4"/>
          <p:cNvSpPr>
            <a:spLocks noGrp="1"/>
          </p:cNvSpPr>
          <p:nvPr>
            <p:ph type="ftr" sz="quarter" idx="11"/>
          </p:nvPr>
        </p:nvSpPr>
        <p:spPr/>
        <p:txBody>
          <a:bodyPr/>
          <a:lstStyle/>
          <a:p>
            <a:r>
              <a:rPr lang="da-DK" smtClean="0"/>
              <a:t>HIST 2322 / IDST 2373 Dr. Keller</a:t>
            </a:r>
            <a:endParaRPr lang="en-US"/>
          </a:p>
        </p:txBody>
      </p:sp>
      <p:sp>
        <p:nvSpPr>
          <p:cNvPr id="6" name="Slide Number Placeholder 5"/>
          <p:cNvSpPr>
            <a:spLocks noGrp="1"/>
          </p:cNvSpPr>
          <p:nvPr>
            <p:ph type="sldNum" sz="quarter" idx="12"/>
          </p:nvPr>
        </p:nvSpPr>
        <p:spPr/>
        <p:txBody>
          <a:bodyPr/>
          <a:lstStyle/>
          <a:p>
            <a:fld id="{AA14B27A-0A72-40D5-A15C-54EA7A1E73B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r>
              <a:rPr lang="en-US" smtClean="0"/>
              <a:t>. </a:t>
            </a:r>
            <a:endParaRPr lang="en-US"/>
          </a:p>
        </p:txBody>
      </p:sp>
      <p:sp>
        <p:nvSpPr>
          <p:cNvPr id="5" name="Footer Placeholder 4"/>
          <p:cNvSpPr>
            <a:spLocks noGrp="1"/>
          </p:cNvSpPr>
          <p:nvPr>
            <p:ph type="ftr" sz="quarter" idx="11"/>
          </p:nvPr>
        </p:nvSpPr>
        <p:spPr>
          <a:xfrm>
            <a:off x="800100" y="6172200"/>
            <a:ext cx="4000500" cy="457200"/>
          </a:xfrm>
        </p:spPr>
        <p:txBody>
          <a:bodyPr/>
          <a:lstStyle/>
          <a:p>
            <a:r>
              <a:rPr lang="da-DK" smtClean="0"/>
              <a:t>HIST 2322 / IDST 2373 Dr. Keller</a:t>
            </a:r>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AA14B27A-0A72-40D5-A15C-54EA7A1E73B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r>
              <a:rPr lang="en-US" smtClean="0"/>
              <a:t>. </a:t>
            </a:r>
            <a:endParaRPr lang="en-US"/>
          </a:p>
        </p:txBody>
      </p:sp>
      <p:sp>
        <p:nvSpPr>
          <p:cNvPr id="6" name="Footer Placeholder 5"/>
          <p:cNvSpPr>
            <a:spLocks noGrp="1"/>
          </p:cNvSpPr>
          <p:nvPr>
            <p:ph type="ftr" sz="quarter" idx="11"/>
          </p:nvPr>
        </p:nvSpPr>
        <p:spPr/>
        <p:txBody>
          <a:bodyPr/>
          <a:lstStyle/>
          <a:p>
            <a:r>
              <a:rPr lang="da-DK" smtClean="0"/>
              <a:t>HIST 2322 / IDST 2373 Dr. Keller</a:t>
            </a:r>
            <a:endParaRPr lang="en-US"/>
          </a:p>
        </p:txBody>
      </p:sp>
      <p:sp>
        <p:nvSpPr>
          <p:cNvPr id="7" name="Slide Number Placeholder 6"/>
          <p:cNvSpPr>
            <a:spLocks noGrp="1"/>
          </p:cNvSpPr>
          <p:nvPr>
            <p:ph type="sldNum" sz="quarter" idx="12"/>
          </p:nvPr>
        </p:nvSpPr>
        <p:spPr/>
        <p:txBody>
          <a:bodyPr/>
          <a:lstStyle/>
          <a:p>
            <a:fld id="{AA14B27A-0A72-40D5-A15C-54EA7A1E73B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r>
              <a:rPr lang="en-US" smtClean="0"/>
              <a:t>. </a:t>
            </a:r>
            <a:endParaRPr lang="en-US"/>
          </a:p>
        </p:txBody>
      </p:sp>
      <p:sp>
        <p:nvSpPr>
          <p:cNvPr id="8" name="Footer Placeholder 7"/>
          <p:cNvSpPr>
            <a:spLocks noGrp="1"/>
          </p:cNvSpPr>
          <p:nvPr>
            <p:ph type="ftr" sz="quarter" idx="11"/>
          </p:nvPr>
        </p:nvSpPr>
        <p:spPr/>
        <p:txBody>
          <a:bodyPr/>
          <a:lstStyle/>
          <a:p>
            <a:r>
              <a:rPr lang="da-DK" smtClean="0"/>
              <a:t>HIST 2322 / IDST 2373 Dr. Keller</a:t>
            </a:r>
            <a:endParaRPr lang="en-US"/>
          </a:p>
        </p:txBody>
      </p:sp>
      <p:sp>
        <p:nvSpPr>
          <p:cNvPr id="9" name="Slide Number Placeholder 8"/>
          <p:cNvSpPr>
            <a:spLocks noGrp="1"/>
          </p:cNvSpPr>
          <p:nvPr>
            <p:ph type="sldNum" sz="quarter" idx="12"/>
          </p:nvPr>
        </p:nvSpPr>
        <p:spPr/>
        <p:txBody>
          <a:bodyPr/>
          <a:lstStyle/>
          <a:p>
            <a:fld id="{AA14B27A-0A72-40D5-A15C-54EA7A1E73B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r>
              <a:rPr lang="en-US" smtClean="0"/>
              <a:t>. </a:t>
            </a:r>
            <a:endParaRPr lang="en-US"/>
          </a:p>
        </p:txBody>
      </p:sp>
      <p:sp>
        <p:nvSpPr>
          <p:cNvPr id="4" name="Footer Placeholder 3"/>
          <p:cNvSpPr>
            <a:spLocks noGrp="1"/>
          </p:cNvSpPr>
          <p:nvPr>
            <p:ph type="ftr" sz="quarter" idx="11"/>
          </p:nvPr>
        </p:nvSpPr>
        <p:spPr/>
        <p:txBody>
          <a:bodyPr/>
          <a:lstStyle/>
          <a:p>
            <a:r>
              <a:rPr lang="da-DK" smtClean="0"/>
              <a:t>HIST 2322 / IDST 2373 Dr. Keller</a:t>
            </a:r>
            <a:endParaRPr lang="en-US"/>
          </a:p>
        </p:txBody>
      </p:sp>
      <p:sp>
        <p:nvSpPr>
          <p:cNvPr id="5" name="Slide Number Placeholder 4"/>
          <p:cNvSpPr>
            <a:spLocks noGrp="1"/>
          </p:cNvSpPr>
          <p:nvPr>
            <p:ph type="sldNum" sz="quarter" idx="12"/>
          </p:nvPr>
        </p:nvSpPr>
        <p:spPr/>
        <p:txBody>
          <a:bodyPr/>
          <a:lstStyle/>
          <a:p>
            <a:fld id="{AA14B27A-0A72-40D5-A15C-54EA7A1E73B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 </a:t>
            </a:r>
            <a:endParaRPr lang="en-US"/>
          </a:p>
        </p:txBody>
      </p:sp>
      <p:sp>
        <p:nvSpPr>
          <p:cNvPr id="3" name="Footer Placeholder 2"/>
          <p:cNvSpPr>
            <a:spLocks noGrp="1"/>
          </p:cNvSpPr>
          <p:nvPr>
            <p:ph type="ftr" sz="quarter" idx="11"/>
          </p:nvPr>
        </p:nvSpPr>
        <p:spPr/>
        <p:txBody>
          <a:bodyPr/>
          <a:lstStyle/>
          <a:p>
            <a:r>
              <a:rPr lang="da-DK" smtClean="0"/>
              <a:t>HIST 2322 / IDST 2373 Dr. Keller</a:t>
            </a:r>
            <a:endParaRPr lang="en-US"/>
          </a:p>
        </p:txBody>
      </p:sp>
      <p:sp>
        <p:nvSpPr>
          <p:cNvPr id="4" name="Slide Number Placeholder 3"/>
          <p:cNvSpPr>
            <a:spLocks noGrp="1"/>
          </p:cNvSpPr>
          <p:nvPr>
            <p:ph type="sldNum" sz="quarter" idx="12"/>
          </p:nvPr>
        </p:nvSpPr>
        <p:spPr/>
        <p:txBody>
          <a:bodyPr/>
          <a:lstStyle/>
          <a:p>
            <a:fld id="{AA14B27A-0A72-40D5-A15C-54EA7A1E73B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r>
              <a:rPr lang="en-US" smtClean="0"/>
              <a:t>. </a:t>
            </a:r>
            <a:endParaRPr lang="en-US"/>
          </a:p>
        </p:txBody>
      </p:sp>
      <p:sp>
        <p:nvSpPr>
          <p:cNvPr id="6" name="Footer Placeholder 5"/>
          <p:cNvSpPr>
            <a:spLocks noGrp="1"/>
          </p:cNvSpPr>
          <p:nvPr>
            <p:ph type="ftr" sz="quarter" idx="11"/>
          </p:nvPr>
        </p:nvSpPr>
        <p:spPr/>
        <p:txBody>
          <a:bodyPr/>
          <a:lstStyle/>
          <a:p>
            <a:r>
              <a:rPr lang="da-DK" smtClean="0"/>
              <a:t>HIST 2322 / IDST 2373 Dr. Keller</a:t>
            </a:r>
            <a:endParaRPr lang="en-US"/>
          </a:p>
        </p:txBody>
      </p:sp>
      <p:sp>
        <p:nvSpPr>
          <p:cNvPr id="7" name="Slide Number Placeholder 6"/>
          <p:cNvSpPr>
            <a:spLocks noGrp="1"/>
          </p:cNvSpPr>
          <p:nvPr>
            <p:ph type="sldNum" sz="quarter" idx="12"/>
          </p:nvPr>
        </p:nvSpPr>
        <p:spPr/>
        <p:txBody>
          <a:bodyPr/>
          <a:lstStyle/>
          <a:p>
            <a:fld id="{AA14B27A-0A72-40D5-A15C-54EA7A1E73B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r>
              <a:rPr lang="en-US" smtClean="0"/>
              <a:t>. </a:t>
            </a:r>
            <a:endParaRPr lang="en-US"/>
          </a:p>
        </p:txBody>
      </p:sp>
      <p:sp>
        <p:nvSpPr>
          <p:cNvPr id="6" name="Footer Placeholder 5"/>
          <p:cNvSpPr>
            <a:spLocks noGrp="1"/>
          </p:cNvSpPr>
          <p:nvPr>
            <p:ph type="ftr" sz="quarter" idx="11"/>
          </p:nvPr>
        </p:nvSpPr>
        <p:spPr>
          <a:xfrm>
            <a:off x="914400" y="6172200"/>
            <a:ext cx="3886200" cy="457200"/>
          </a:xfrm>
        </p:spPr>
        <p:txBody>
          <a:bodyPr/>
          <a:lstStyle/>
          <a:p>
            <a:r>
              <a:rPr lang="da-DK" smtClean="0"/>
              <a:t>HIST 2322 / IDST 2373 Dr. Keller</a:t>
            </a:r>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AA14B27A-0A72-40D5-A15C-54EA7A1E73B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r>
              <a:rPr lang="en-US" smtClean="0"/>
              <a:t>. </a:t>
            </a:r>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da-DK" smtClean="0"/>
              <a:t>HIST 2322 / IDST 2373 Dr. Keller</a:t>
            </a:r>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A14B27A-0A72-40D5-A15C-54EA7A1E73B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8.wmf"/><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4.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5.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4.jpeg"/></Relationships>
</file>

<file path=ppt/slides/_rels/slide43.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31.jpeg"/><Relationship Id="rId5" Type="http://schemas.openxmlformats.org/officeDocument/2006/relationships/image" Target="../media/image18.jpeg"/><Relationship Id="rId6"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hyperlink" Target="http://upload.wikimedia.org/wikipedia/commons/5/5c/BloodySunday1905.jpg" TargetMode="External"/><Relationship Id="rId5" Type="http://schemas.openxmlformats.org/officeDocument/2006/relationships/image" Target="../media/image4.jpe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sp>
        <p:nvSpPr>
          <p:cNvPr id="4" name="Date Placeholder 3"/>
          <p:cNvSpPr>
            <a:spLocks noGrp="1"/>
          </p:cNvSpPr>
          <p:nvPr>
            <p:ph type="dt" sz="half" idx="10"/>
          </p:nvPr>
        </p:nvSpPr>
        <p:spPr/>
        <p:txBody>
          <a:bodyPr/>
          <a:lstStyle/>
          <a:p>
            <a:r>
              <a:rPr lang="en-US" smtClean="0"/>
              <a:t>. </a:t>
            </a:r>
            <a:endParaRPr lang="en-US"/>
          </a:p>
        </p:txBody>
      </p:sp>
      <p:sp>
        <p:nvSpPr>
          <p:cNvPr id="5" name="Slide Number Placeholder 4"/>
          <p:cNvSpPr>
            <a:spLocks noGrp="1"/>
          </p:cNvSpPr>
          <p:nvPr>
            <p:ph type="sldNum" sz="quarter" idx="12"/>
          </p:nvPr>
        </p:nvSpPr>
        <p:spPr/>
        <p:txBody>
          <a:bodyPr/>
          <a:lstStyle/>
          <a:p>
            <a:fld id="{AA14B27A-0A72-40D5-A15C-54EA7A1E73BC}" type="slidenum">
              <a:rPr lang="en-US" smtClean="0"/>
              <a:pPr/>
              <a:t>1</a:t>
            </a:fld>
            <a:endParaRPr lang="en-US"/>
          </a:p>
        </p:txBody>
      </p:sp>
      <p:sp>
        <p:nvSpPr>
          <p:cNvPr id="2" name="Title 1"/>
          <p:cNvSpPr>
            <a:spLocks noGrp="1"/>
          </p:cNvSpPr>
          <p:nvPr>
            <p:ph type="ctrTitle"/>
          </p:nvPr>
        </p:nvSpPr>
        <p:spPr/>
        <p:txBody>
          <a:bodyPr/>
          <a:lstStyle/>
          <a:p>
            <a:r>
              <a:rPr smtClean="0"/>
              <a:t>Russian Revolution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p:cNvSpPr>
            <a:spLocks noChangeArrowheads="1"/>
          </p:cNvSpPr>
          <p:nvPr/>
        </p:nvSpPr>
        <p:spPr bwMode="auto">
          <a:xfrm>
            <a:off x="457200" y="152400"/>
            <a:ext cx="8305800" cy="6705600"/>
          </a:xfrm>
          <a:prstGeom prst="wedgeRoundRectCallout">
            <a:avLst>
              <a:gd name="adj1" fmla="val -55505"/>
              <a:gd name="adj2" fmla="val 48699"/>
              <a:gd name="adj3" fmla="val 16667"/>
            </a:avLst>
          </a:prstGeom>
          <a:solidFill>
            <a:srgbClr val="FFFFCC"/>
          </a:solidFill>
          <a:ln w="9525">
            <a:solidFill>
              <a:schemeClr val="tx1"/>
            </a:solidFill>
            <a:miter lim="800000"/>
            <a:headEnd/>
            <a:tailEnd/>
          </a:ln>
          <a:effectLst>
            <a:outerShdw dist="107763" dir="18900000" algn="ctr" rotWithShape="0">
              <a:schemeClr val="bg2">
                <a:alpha val="50000"/>
              </a:schemeClr>
            </a:outerShdw>
          </a:effectLst>
        </p:spPr>
        <p:txBody>
          <a:bodyPr/>
          <a:lstStyle/>
          <a:p>
            <a:pPr algn="ctr">
              <a:defRPr/>
            </a:pPr>
            <a:r>
              <a:rPr lang="en-GB" sz="2000" b="1" u="sng" dirty="0">
                <a:latin typeface="Palatino Linotype" pitchFamily="18" charset="0"/>
              </a:rPr>
              <a:t>NEWSFLASH 6! </a:t>
            </a:r>
          </a:p>
          <a:p>
            <a:pPr algn="ctr">
              <a:defRPr/>
            </a:pPr>
            <a:r>
              <a:rPr lang="en-GB" sz="2000" b="1" i="1" u="sng" dirty="0">
                <a:latin typeface="Palatino Linotype" pitchFamily="18" charset="0"/>
              </a:rPr>
              <a:t>Revolt Again!?!?!</a:t>
            </a:r>
            <a:r>
              <a:rPr lang="en-GB" sz="2000" u="sng" dirty="0">
                <a:latin typeface="Palatino Linotype" pitchFamily="18" charset="0"/>
              </a:rPr>
              <a:t>—February, 1917 </a:t>
            </a:r>
          </a:p>
          <a:p>
            <a:pPr algn="ctr">
              <a:defRPr/>
            </a:pPr>
            <a:endParaRPr lang="en-GB" u="sng" dirty="0">
              <a:latin typeface="Palatino Linotype" pitchFamily="18" charset="0"/>
            </a:endParaRPr>
          </a:p>
          <a:p>
            <a:pPr algn="ctr">
              <a:defRPr/>
            </a:pPr>
            <a:r>
              <a:rPr lang="en-GB" sz="2000" dirty="0">
                <a:latin typeface="Palatino Linotype" pitchFamily="18" charset="0"/>
              </a:rPr>
              <a:t>Russians are angry about the loss of life in </a:t>
            </a:r>
            <a:r>
              <a:rPr lang="en-GB" sz="2000" b="1" dirty="0">
                <a:latin typeface="Palatino Linotype" pitchFamily="18" charset="0"/>
              </a:rPr>
              <a:t>World  War I</a:t>
            </a:r>
            <a:r>
              <a:rPr lang="en-GB" sz="2000" dirty="0">
                <a:latin typeface="Palatino Linotype" pitchFamily="18" charset="0"/>
              </a:rPr>
              <a:t> and food shortages continue, so they are rioting to demand an end to the war and an end to the shortages!!</a:t>
            </a:r>
          </a:p>
          <a:p>
            <a:pPr algn="ctr">
              <a:defRPr/>
            </a:pPr>
            <a:r>
              <a:rPr lang="en-GB" sz="2000" dirty="0">
                <a:latin typeface="Palatino Linotype" pitchFamily="18" charset="0"/>
              </a:rPr>
              <a:t/>
            </a:r>
            <a:br>
              <a:rPr lang="en-GB" sz="2000" dirty="0">
                <a:latin typeface="Palatino Linotype" pitchFamily="18" charset="0"/>
              </a:rPr>
            </a:br>
            <a:r>
              <a:rPr lang="en-GB" sz="2000" dirty="0">
                <a:latin typeface="Palatino Linotype" pitchFamily="18" charset="0"/>
              </a:rPr>
              <a:t>The </a:t>
            </a:r>
            <a:r>
              <a:rPr lang="en-GB" sz="2000" b="1" dirty="0">
                <a:latin typeface="Palatino Linotype" pitchFamily="18" charset="0"/>
              </a:rPr>
              <a:t>Bolsheviks (communists)</a:t>
            </a:r>
            <a:r>
              <a:rPr lang="en-GB" sz="2000" dirty="0">
                <a:latin typeface="Palatino Linotype" pitchFamily="18" charset="0"/>
              </a:rPr>
              <a:t> are the only </a:t>
            </a:r>
            <a:r>
              <a:rPr lang="en-GB" sz="2000" dirty="0" smtClean="0">
                <a:latin typeface="Palatino Linotype" pitchFamily="18" charset="0"/>
              </a:rPr>
              <a:t>political party </a:t>
            </a:r>
            <a:r>
              <a:rPr lang="en-GB" sz="2000" dirty="0">
                <a:latin typeface="Palatino Linotype" pitchFamily="18" charset="0"/>
              </a:rPr>
              <a:t>that </a:t>
            </a:r>
            <a:r>
              <a:rPr lang="en-GB" sz="2000" dirty="0" smtClean="0">
                <a:latin typeface="Palatino Linotype" pitchFamily="18" charset="0"/>
              </a:rPr>
              <a:t>is against </a:t>
            </a:r>
            <a:r>
              <a:rPr lang="en-GB" sz="2000" dirty="0">
                <a:latin typeface="Palatino Linotype" pitchFamily="18" charset="0"/>
              </a:rPr>
              <a:t>the war, so the rioters asked the </a:t>
            </a:r>
            <a:r>
              <a:rPr lang="en-GB" sz="2000" b="1" dirty="0">
                <a:latin typeface="Palatino Linotype" pitchFamily="18" charset="0"/>
              </a:rPr>
              <a:t>Bolsheviks</a:t>
            </a:r>
            <a:r>
              <a:rPr lang="en-GB" sz="2000" dirty="0">
                <a:latin typeface="Palatino Linotype" pitchFamily="18" charset="0"/>
              </a:rPr>
              <a:t> to lead them! </a:t>
            </a:r>
            <a:endParaRPr lang="en-GB" sz="2000" dirty="0" smtClean="0">
              <a:latin typeface="Palatino Linotype" pitchFamily="18" charset="0"/>
            </a:endParaRPr>
          </a:p>
          <a:p>
            <a:pPr algn="ctr">
              <a:defRPr/>
            </a:pPr>
            <a:endParaRPr lang="en-GB" sz="2000" dirty="0" smtClean="0">
              <a:latin typeface="Palatino Linotype" pitchFamily="18" charset="0"/>
            </a:endParaRPr>
          </a:p>
          <a:p>
            <a:pPr algn="ctr">
              <a:defRPr/>
            </a:pPr>
            <a:r>
              <a:rPr lang="en-GB" sz="2000" dirty="0" smtClean="0">
                <a:latin typeface="Palatino Linotype" pitchFamily="18" charset="0"/>
              </a:rPr>
              <a:t>But </a:t>
            </a:r>
            <a:r>
              <a:rPr lang="en-GB" sz="2000" dirty="0">
                <a:latin typeface="Palatino Linotype" pitchFamily="18" charset="0"/>
              </a:rPr>
              <a:t>the government sends in troops </a:t>
            </a:r>
            <a:r>
              <a:rPr lang="en-GB" sz="2000" dirty="0" smtClean="0">
                <a:latin typeface="Palatino Linotype" pitchFamily="18" charset="0"/>
              </a:rPr>
              <a:t>to stop </a:t>
            </a:r>
            <a:r>
              <a:rPr lang="en-GB" sz="2000" dirty="0">
                <a:latin typeface="Palatino Linotype" pitchFamily="18" charset="0"/>
              </a:rPr>
              <a:t>the rioters.</a:t>
            </a:r>
          </a:p>
          <a:p>
            <a:pPr algn="ctr">
              <a:defRPr/>
            </a:pPr>
            <a:r>
              <a:rPr lang="en-GB" sz="2000" dirty="0" smtClean="0">
                <a:latin typeface="Palatino Linotype" pitchFamily="18" charset="0"/>
              </a:rPr>
              <a:t>Fearing </a:t>
            </a:r>
            <a:r>
              <a:rPr lang="en-GB" sz="2000" dirty="0">
                <a:latin typeface="Palatino Linotype" pitchFamily="18" charset="0"/>
              </a:rPr>
              <a:t>persecution and execution, the leader of the </a:t>
            </a:r>
            <a:r>
              <a:rPr lang="en-GB" sz="2000" b="1" dirty="0">
                <a:latin typeface="Palatino Linotype" pitchFamily="18" charset="0"/>
              </a:rPr>
              <a:t>Bolsheviks</a:t>
            </a:r>
            <a:r>
              <a:rPr lang="en-GB" sz="2000" dirty="0">
                <a:latin typeface="Palatino Linotype" pitchFamily="18" charset="0"/>
              </a:rPr>
              <a:t>, </a:t>
            </a:r>
            <a:r>
              <a:rPr lang="en-GB" sz="2000" b="1" dirty="0">
                <a:latin typeface="Palatino Linotype" pitchFamily="18" charset="0"/>
              </a:rPr>
              <a:t>Vladimir Lenin</a:t>
            </a:r>
            <a:r>
              <a:rPr lang="en-GB" sz="2000" dirty="0">
                <a:latin typeface="Palatino Linotype" pitchFamily="18" charset="0"/>
              </a:rPr>
              <a:t>, flees to Europe.</a:t>
            </a:r>
          </a:p>
          <a:p>
            <a:pPr algn="ctr">
              <a:defRPr/>
            </a:pPr>
            <a:endParaRPr lang="en-GB" sz="2000" b="1" dirty="0">
              <a:latin typeface="Palatino Linotype" pitchFamily="18" charset="0"/>
            </a:endParaRPr>
          </a:p>
          <a:p>
            <a:pPr algn="ctr">
              <a:defRPr/>
            </a:pPr>
            <a:r>
              <a:rPr lang="en-GB" sz="2000" b="1" dirty="0" err="1" smtClean="0">
                <a:latin typeface="Palatino Linotype" pitchFamily="18" charset="0"/>
              </a:rPr>
              <a:t>Czar</a:t>
            </a:r>
            <a:r>
              <a:rPr lang="en-GB" sz="2000" b="1" dirty="0" smtClean="0">
                <a:latin typeface="Palatino Linotype" pitchFamily="18" charset="0"/>
              </a:rPr>
              <a:t> Nicholas</a:t>
            </a:r>
            <a:r>
              <a:rPr lang="en-GB" sz="2000" dirty="0" smtClean="0">
                <a:latin typeface="Palatino Linotype" pitchFamily="18" charset="0"/>
              </a:rPr>
              <a:t> wants to </a:t>
            </a:r>
            <a:r>
              <a:rPr lang="en-GB" sz="2000" dirty="0">
                <a:latin typeface="Palatino Linotype" pitchFamily="18" charset="0"/>
              </a:rPr>
              <a:t>regain total power </a:t>
            </a:r>
            <a:r>
              <a:rPr lang="en-GB" sz="2000" dirty="0" smtClean="0">
                <a:latin typeface="Palatino Linotype" pitchFamily="18" charset="0"/>
              </a:rPr>
              <a:t>and break up the </a:t>
            </a:r>
            <a:r>
              <a:rPr lang="en-GB" sz="2000" b="1" dirty="0" err="1">
                <a:latin typeface="Palatino Linotype" pitchFamily="18" charset="0"/>
              </a:rPr>
              <a:t>Duma</a:t>
            </a:r>
            <a:r>
              <a:rPr lang="en-GB" sz="2000" dirty="0">
                <a:latin typeface="Palatino Linotype" pitchFamily="18" charset="0"/>
              </a:rPr>
              <a:t>, but they ignore him and set up the </a:t>
            </a:r>
            <a:r>
              <a:rPr lang="en-GB" sz="2000" b="1" dirty="0" smtClean="0">
                <a:latin typeface="Palatino Linotype" pitchFamily="18" charset="0"/>
              </a:rPr>
              <a:t>Provisional Government</a:t>
            </a:r>
            <a:r>
              <a:rPr lang="en-GB" sz="2000" dirty="0" smtClean="0">
                <a:latin typeface="Palatino Linotype" pitchFamily="18" charset="0"/>
              </a:rPr>
              <a:t>—a </a:t>
            </a:r>
            <a:r>
              <a:rPr lang="en-GB" sz="2000" dirty="0">
                <a:latin typeface="Palatino Linotype" pitchFamily="18" charset="0"/>
              </a:rPr>
              <a:t>temporary government to see Russia through the chaos…and the </a:t>
            </a:r>
            <a:r>
              <a:rPr lang="en-GB" sz="2000" dirty="0" err="1">
                <a:latin typeface="Palatino Linotype" pitchFamily="18" charset="0"/>
              </a:rPr>
              <a:t>czar</a:t>
            </a:r>
            <a:r>
              <a:rPr lang="en-GB" sz="2000" dirty="0">
                <a:latin typeface="Palatino Linotype" pitchFamily="18" charset="0"/>
              </a:rPr>
              <a:t> </a:t>
            </a:r>
            <a:r>
              <a:rPr lang="en-GB" sz="2000" dirty="0" smtClean="0">
                <a:latin typeface="Palatino Linotype" pitchFamily="18" charset="0"/>
              </a:rPr>
              <a:t>leaves the throne. </a:t>
            </a:r>
            <a:endParaRPr lang="en-GB" sz="2000" dirty="0">
              <a:latin typeface="Palatino Linotype" pitchFamily="18" charset="0"/>
            </a:endParaRPr>
          </a:p>
          <a:p>
            <a:pPr algn="ctr">
              <a:defRPr/>
            </a:pPr>
            <a:endParaRPr lang="en-GB" sz="2000" dirty="0">
              <a:latin typeface="Palatino Linotype" pitchFamily="18" charset="0"/>
            </a:endParaRPr>
          </a:p>
          <a:p>
            <a:pPr algn="ctr">
              <a:defRPr/>
            </a:pPr>
            <a:r>
              <a:rPr lang="en-GB" sz="2000" dirty="0">
                <a:latin typeface="Palatino Linotype" pitchFamily="18" charset="0"/>
              </a:rPr>
              <a:t>The Russian people are hopeful that the Provisional</a:t>
            </a:r>
            <a:r>
              <a:rPr lang="en-GB" sz="2000" dirty="0">
                <a:latin typeface="Garamond" pitchFamily="18" charset="0"/>
              </a:rPr>
              <a:t> Government will support their goals…</a:t>
            </a:r>
          </a:p>
        </p:txBody>
      </p:sp>
      <p:pic>
        <p:nvPicPr>
          <p:cNvPr id="10243" name="Picture 4" descr="npo00000f"/>
          <p:cNvPicPr>
            <a:picLocks noChangeAspect="1" noChangeArrowheads="1"/>
          </p:cNvPicPr>
          <p:nvPr/>
        </p:nvPicPr>
        <p:blipFill>
          <a:blip r:embed="rId3"/>
          <a:srcRect/>
          <a:stretch>
            <a:fillRect/>
          </a:stretch>
        </p:blipFill>
        <p:spPr bwMode="auto">
          <a:xfrm>
            <a:off x="7696200" y="304800"/>
            <a:ext cx="1296988" cy="746125"/>
          </a:xfrm>
          <a:prstGeom prst="rect">
            <a:avLst/>
          </a:prstGeom>
          <a:noFill/>
          <a:ln w="9525" algn="ctr">
            <a:noFill/>
            <a:miter lim="800000"/>
            <a:headEnd/>
            <a:tailEnd/>
          </a:ln>
        </p:spPr>
      </p:pic>
      <p:pic>
        <p:nvPicPr>
          <p:cNvPr id="10244" name="Picture 7" descr="npo000010"/>
          <p:cNvPicPr>
            <a:picLocks noChangeAspect="1" noChangeArrowheads="1"/>
          </p:cNvPicPr>
          <p:nvPr/>
        </p:nvPicPr>
        <p:blipFill>
          <a:blip r:embed="rId3"/>
          <a:srcRect/>
          <a:stretch>
            <a:fillRect/>
          </a:stretch>
        </p:blipFill>
        <p:spPr bwMode="auto">
          <a:xfrm>
            <a:off x="228600" y="228600"/>
            <a:ext cx="1296988" cy="746125"/>
          </a:xfrm>
          <a:prstGeom prst="rect">
            <a:avLst/>
          </a:prstGeom>
          <a:noFill/>
          <a:ln w="9525" algn="ctr">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Documents"/>
          <p:cNvSpPr>
            <a:spLocks noEditPoints="1" noChangeArrowheads="1"/>
          </p:cNvSpPr>
          <p:nvPr/>
        </p:nvSpPr>
        <p:spPr bwMode="auto">
          <a:xfrm>
            <a:off x="827088" y="260350"/>
            <a:ext cx="6840537" cy="6264275"/>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p>
        </p:txBody>
      </p:sp>
      <p:pic>
        <p:nvPicPr>
          <p:cNvPr id="11267" name="Picture 3" descr="npo000005"/>
          <p:cNvPicPr>
            <a:picLocks noChangeAspect="1" noChangeArrowheads="1"/>
          </p:cNvPicPr>
          <p:nvPr/>
        </p:nvPicPr>
        <p:blipFill>
          <a:blip r:embed="rId3"/>
          <a:srcRect/>
          <a:stretch>
            <a:fillRect/>
          </a:stretch>
        </p:blipFill>
        <p:spPr bwMode="auto">
          <a:xfrm>
            <a:off x="7308850" y="260350"/>
            <a:ext cx="1835150" cy="719138"/>
          </a:xfrm>
          <a:prstGeom prst="rect">
            <a:avLst/>
          </a:prstGeom>
          <a:noFill/>
          <a:ln w="9525" algn="ctr">
            <a:noFill/>
            <a:miter lim="800000"/>
            <a:headEnd/>
            <a:tailEnd/>
          </a:ln>
        </p:spPr>
      </p:pic>
      <p:sp>
        <p:nvSpPr>
          <p:cNvPr id="11268" name="Text Box 5"/>
          <p:cNvSpPr txBox="1">
            <a:spLocks noChangeArrowheads="1"/>
          </p:cNvSpPr>
          <p:nvPr/>
        </p:nvSpPr>
        <p:spPr bwMode="auto">
          <a:xfrm>
            <a:off x="1258888" y="1127125"/>
            <a:ext cx="5446712" cy="5121275"/>
          </a:xfrm>
          <a:prstGeom prst="rect">
            <a:avLst/>
          </a:prstGeom>
          <a:noFill/>
          <a:ln w="9525">
            <a:noFill/>
            <a:miter lim="800000"/>
            <a:headEnd/>
            <a:tailEnd/>
          </a:ln>
        </p:spPr>
        <p:txBody>
          <a:bodyPr>
            <a:spAutoFit/>
          </a:bodyPr>
          <a:lstStyle/>
          <a:p>
            <a:pPr algn="ctr"/>
            <a:r>
              <a:rPr lang="en-GB" sz="2000" b="1" u="sng" dirty="0">
                <a:latin typeface="Tahoma" pitchFamily="34" charset="0"/>
              </a:rPr>
              <a:t>Newsflash 7!  Important decisions have just been made!</a:t>
            </a:r>
          </a:p>
          <a:p>
            <a:pPr algn="ctr"/>
            <a:r>
              <a:rPr lang="en-GB" sz="2000" b="1" u="sng" dirty="0">
                <a:latin typeface="Tahoma" pitchFamily="34" charset="0"/>
              </a:rPr>
              <a:t>March 1917: The Provisional Government’s decisions !</a:t>
            </a:r>
          </a:p>
          <a:p>
            <a:endParaRPr lang="en-GB" sz="2000" b="1" u="sng" dirty="0">
              <a:latin typeface="Tahoma" pitchFamily="34" charset="0"/>
            </a:endParaRPr>
          </a:p>
          <a:p>
            <a:r>
              <a:rPr lang="en-GB" sz="2000" b="1" u="sng" dirty="0">
                <a:latin typeface="Tahoma" pitchFamily="34" charset="0"/>
              </a:rPr>
              <a:t>Decision 1</a:t>
            </a:r>
            <a:r>
              <a:rPr lang="en-GB" sz="2000" dirty="0">
                <a:latin typeface="Tahoma" pitchFamily="34" charset="0"/>
              </a:rPr>
              <a:t>: The Provisional Government will </a:t>
            </a:r>
            <a:r>
              <a:rPr lang="en-GB" sz="2000" u="sng" dirty="0">
                <a:latin typeface="Tahoma" pitchFamily="34" charset="0"/>
              </a:rPr>
              <a:t>not</a:t>
            </a:r>
            <a:r>
              <a:rPr lang="en-GB" sz="2000" dirty="0">
                <a:latin typeface="Tahoma" pitchFamily="34" charset="0"/>
              </a:rPr>
              <a:t> end the war  because the Germans would make the Russians pay too great a price (like giving up Poland)  if they surrender!</a:t>
            </a:r>
          </a:p>
          <a:p>
            <a:endParaRPr lang="en-GB" sz="2000" b="1" u="sng" dirty="0">
              <a:latin typeface="Tahoma" pitchFamily="34" charset="0"/>
            </a:endParaRPr>
          </a:p>
          <a:p>
            <a:r>
              <a:rPr lang="en-GB" sz="2000" b="1" u="sng" dirty="0">
                <a:latin typeface="Tahoma" pitchFamily="34" charset="0"/>
              </a:rPr>
              <a:t>Decision 2</a:t>
            </a:r>
            <a:r>
              <a:rPr lang="en-GB" sz="2000" b="1" dirty="0">
                <a:latin typeface="Tahoma" pitchFamily="34" charset="0"/>
              </a:rPr>
              <a:t>: </a:t>
            </a:r>
            <a:r>
              <a:rPr lang="en-GB" sz="2000" dirty="0">
                <a:latin typeface="Tahoma" pitchFamily="34" charset="0"/>
              </a:rPr>
              <a:t>The Provisional Government will not give the </a:t>
            </a:r>
            <a:r>
              <a:rPr lang="en-GB" sz="2000" b="1" dirty="0">
                <a:latin typeface="Tahoma" pitchFamily="34" charset="0"/>
              </a:rPr>
              <a:t>peasants</a:t>
            </a:r>
            <a:r>
              <a:rPr lang="en-GB" sz="2000" dirty="0">
                <a:latin typeface="Tahoma" pitchFamily="34" charset="0"/>
              </a:rPr>
              <a:t> back their land. They worry that if they start giving back land, Russian soldiers will </a:t>
            </a:r>
            <a:r>
              <a:rPr lang="en-GB" sz="2000" dirty="0" smtClean="0">
                <a:latin typeface="Tahoma" pitchFamily="34" charset="0"/>
              </a:rPr>
              <a:t>leave the war and </a:t>
            </a:r>
            <a:r>
              <a:rPr lang="en-GB" sz="2000" dirty="0">
                <a:latin typeface="Tahoma" pitchFamily="34" charset="0"/>
              </a:rPr>
              <a:t>return </a:t>
            </a:r>
            <a:br>
              <a:rPr lang="en-GB" sz="2000" dirty="0">
                <a:latin typeface="Tahoma" pitchFamily="34" charset="0"/>
              </a:rPr>
            </a:br>
            <a:r>
              <a:rPr lang="en-GB" sz="2000" dirty="0">
                <a:latin typeface="Tahoma" pitchFamily="34" charset="0"/>
              </a:rPr>
              <a:t>             to claim their land!</a:t>
            </a:r>
          </a:p>
          <a:p>
            <a:pPr>
              <a:spcBef>
                <a:spcPct val="50000"/>
              </a:spcBef>
            </a:pPr>
            <a:endParaRPr lang="en-GB" sz="2000" dirty="0">
              <a:latin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1"/>
          <p:cNvPicPr>
            <a:picLocks noChangeAspect="1" noChangeArrowheads="1"/>
          </p:cNvPicPr>
          <p:nvPr/>
        </p:nvPicPr>
        <p:blipFill>
          <a:blip r:embed="rId3"/>
          <a:srcRect/>
          <a:stretch>
            <a:fillRect/>
          </a:stretch>
        </p:blipFill>
        <p:spPr bwMode="auto">
          <a:xfrm>
            <a:off x="4572000" y="1524000"/>
            <a:ext cx="3702050" cy="4872038"/>
          </a:xfrm>
          <a:prstGeom prst="rect">
            <a:avLst/>
          </a:prstGeom>
          <a:noFill/>
          <a:ln w="9525">
            <a:noFill/>
            <a:miter lim="800000"/>
            <a:headEnd/>
            <a:tailEnd/>
          </a:ln>
        </p:spPr>
      </p:pic>
      <p:sp>
        <p:nvSpPr>
          <p:cNvPr id="12291" name="AutoShape 4"/>
          <p:cNvSpPr>
            <a:spLocks noChangeArrowheads="1"/>
          </p:cNvSpPr>
          <p:nvPr/>
        </p:nvSpPr>
        <p:spPr bwMode="auto">
          <a:xfrm rot="-593462">
            <a:off x="4648200" y="0"/>
            <a:ext cx="2016125" cy="2160588"/>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12292" name="Text Box 5"/>
          <p:cNvSpPr txBox="1">
            <a:spLocks noChangeArrowheads="1"/>
          </p:cNvSpPr>
          <p:nvPr/>
        </p:nvSpPr>
        <p:spPr bwMode="auto">
          <a:xfrm>
            <a:off x="250825" y="0"/>
            <a:ext cx="3863975" cy="6001643"/>
          </a:xfrm>
          <a:prstGeom prst="rect">
            <a:avLst/>
          </a:prstGeom>
          <a:noFill/>
          <a:ln w="9525">
            <a:noFill/>
            <a:miter lim="800000"/>
            <a:headEnd/>
            <a:tailEnd/>
          </a:ln>
        </p:spPr>
        <p:txBody>
          <a:bodyPr>
            <a:spAutoFit/>
          </a:bodyPr>
          <a:lstStyle/>
          <a:p>
            <a:pPr algn="ctr"/>
            <a:r>
              <a:rPr lang="en-GB" sz="2400" b="1" u="sng" dirty="0">
                <a:latin typeface="Tahoma" pitchFamily="34" charset="0"/>
              </a:rPr>
              <a:t>Newsflash 8! </a:t>
            </a:r>
          </a:p>
          <a:p>
            <a:pPr algn="ctr"/>
            <a:r>
              <a:rPr lang="en-GB" sz="2400" b="1" u="sng" dirty="0">
                <a:latin typeface="Tahoma" pitchFamily="34" charset="0"/>
              </a:rPr>
              <a:t>Lenin Has Returned!!</a:t>
            </a:r>
          </a:p>
          <a:p>
            <a:pPr algn="ctr"/>
            <a:r>
              <a:rPr lang="en-GB" sz="2400" b="1" u="sng" dirty="0">
                <a:latin typeface="Tahoma" pitchFamily="34" charset="0"/>
              </a:rPr>
              <a:t>April 17, 1917</a:t>
            </a:r>
            <a:endParaRPr lang="en-GB" sz="2400" dirty="0">
              <a:latin typeface="Tahoma" pitchFamily="34" charset="0"/>
            </a:endParaRPr>
          </a:p>
          <a:p>
            <a:r>
              <a:rPr lang="en-GB" sz="2400" dirty="0">
                <a:latin typeface="Tahoma" pitchFamily="34" charset="0"/>
              </a:rPr>
              <a:t/>
            </a:r>
            <a:br>
              <a:rPr lang="en-GB" sz="2400" dirty="0">
                <a:latin typeface="Tahoma" pitchFamily="34" charset="0"/>
              </a:rPr>
            </a:br>
            <a:r>
              <a:rPr lang="en-GB" sz="2400" b="1" dirty="0">
                <a:latin typeface="Tahoma" pitchFamily="34" charset="0"/>
              </a:rPr>
              <a:t>Lenin</a:t>
            </a:r>
            <a:r>
              <a:rPr lang="en-GB" sz="2400" dirty="0">
                <a:latin typeface="Tahoma" pitchFamily="34" charset="0"/>
              </a:rPr>
              <a:t>, the leader of the Bolsheviks, has just returned to Russia!</a:t>
            </a:r>
          </a:p>
          <a:p>
            <a:r>
              <a:rPr lang="en-GB" sz="800" dirty="0">
                <a:latin typeface="Tahoma" pitchFamily="34" charset="0"/>
              </a:rPr>
              <a:t/>
            </a:r>
            <a:br>
              <a:rPr lang="en-GB" sz="800" dirty="0">
                <a:latin typeface="Tahoma" pitchFamily="34" charset="0"/>
              </a:rPr>
            </a:br>
            <a:r>
              <a:rPr lang="en-GB" sz="2400" dirty="0">
                <a:latin typeface="Tahoma" pitchFamily="34" charset="0"/>
              </a:rPr>
              <a:t>He is desperate to see the </a:t>
            </a:r>
            <a:r>
              <a:rPr lang="en-GB" sz="2400" b="1" dirty="0">
                <a:latin typeface="Tahoma" pitchFamily="34" charset="0"/>
              </a:rPr>
              <a:t>Bolsheviks</a:t>
            </a:r>
            <a:r>
              <a:rPr lang="en-GB" sz="2400" dirty="0">
                <a:latin typeface="Tahoma" pitchFamily="34" charset="0"/>
              </a:rPr>
              <a:t> take power !</a:t>
            </a:r>
          </a:p>
          <a:p>
            <a:r>
              <a:rPr lang="en-GB" sz="800" dirty="0">
                <a:latin typeface="Tahoma" pitchFamily="34" charset="0"/>
              </a:rPr>
              <a:t/>
            </a:r>
            <a:br>
              <a:rPr lang="en-GB" sz="800" dirty="0">
                <a:latin typeface="Tahoma" pitchFamily="34" charset="0"/>
              </a:rPr>
            </a:br>
            <a:r>
              <a:rPr lang="en-GB" sz="2400" dirty="0">
                <a:latin typeface="Tahoma" pitchFamily="34" charset="0"/>
              </a:rPr>
              <a:t>He </a:t>
            </a:r>
            <a:r>
              <a:rPr lang="en-GB" sz="2400" dirty="0" smtClean="0">
                <a:latin typeface="Tahoma" pitchFamily="34" charset="0"/>
              </a:rPr>
              <a:t>makes </a:t>
            </a:r>
            <a:r>
              <a:rPr lang="en-GB" sz="2400" dirty="0">
                <a:latin typeface="Tahoma" pitchFamily="34" charset="0"/>
              </a:rPr>
              <a:t>an important speech from the train station as soon as he </a:t>
            </a:r>
            <a:r>
              <a:rPr lang="en-GB" sz="2400" dirty="0" smtClean="0">
                <a:latin typeface="Tahoma" pitchFamily="34" charset="0"/>
              </a:rPr>
              <a:t>arrives </a:t>
            </a:r>
            <a:r>
              <a:rPr lang="en-GB" sz="2400" dirty="0">
                <a:latin typeface="Tahoma" pitchFamily="34" charset="0"/>
              </a:rPr>
              <a:t>!</a:t>
            </a:r>
          </a:p>
          <a:p>
            <a:r>
              <a:rPr lang="en-GB" sz="800" dirty="0">
                <a:latin typeface="Tahoma" pitchFamily="34" charset="0"/>
              </a:rPr>
              <a:t/>
            </a:r>
            <a:br>
              <a:rPr lang="en-GB" sz="800" dirty="0">
                <a:latin typeface="Tahoma" pitchFamily="34" charset="0"/>
              </a:rPr>
            </a:br>
            <a:r>
              <a:rPr lang="en-GB" sz="2400" dirty="0">
                <a:latin typeface="Tahoma" pitchFamily="34" charset="0"/>
              </a:rPr>
              <a:t>Here is a painting showing him delivering his speech.</a:t>
            </a:r>
          </a:p>
        </p:txBody>
      </p:sp>
      <p:pic>
        <p:nvPicPr>
          <p:cNvPr id="12293" name="Picture 6" descr="npo000009"/>
          <p:cNvPicPr>
            <a:picLocks noChangeAspect="1" noChangeArrowheads="1"/>
          </p:cNvPicPr>
          <p:nvPr/>
        </p:nvPicPr>
        <p:blipFill>
          <a:blip r:embed="rId4"/>
          <a:srcRect/>
          <a:stretch>
            <a:fillRect/>
          </a:stretch>
        </p:blipFill>
        <p:spPr bwMode="auto">
          <a:xfrm>
            <a:off x="5562600" y="228600"/>
            <a:ext cx="1835150" cy="719138"/>
          </a:xfrm>
          <a:prstGeom prst="rect">
            <a:avLst/>
          </a:prstGeom>
          <a:noFill/>
          <a:ln w="9525" algn="ctr">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npo00000b"/>
          <p:cNvPicPr>
            <a:picLocks noChangeAspect="1" noChangeArrowheads="1"/>
          </p:cNvPicPr>
          <p:nvPr/>
        </p:nvPicPr>
        <p:blipFill>
          <a:blip r:embed="rId3"/>
          <a:srcRect/>
          <a:stretch>
            <a:fillRect/>
          </a:stretch>
        </p:blipFill>
        <p:spPr bwMode="auto">
          <a:xfrm>
            <a:off x="6553200" y="2133600"/>
            <a:ext cx="1835150" cy="719138"/>
          </a:xfrm>
          <a:prstGeom prst="rect">
            <a:avLst/>
          </a:prstGeom>
          <a:noFill/>
          <a:ln w="9525" algn="ctr">
            <a:noFill/>
            <a:miter lim="800000"/>
            <a:headEnd/>
            <a:tailEnd/>
          </a:ln>
        </p:spPr>
      </p:pic>
      <p:pic>
        <p:nvPicPr>
          <p:cNvPr id="13315" name="Picture 5" descr="npo00000d"/>
          <p:cNvPicPr>
            <a:picLocks noChangeAspect="1" noChangeArrowheads="1"/>
          </p:cNvPicPr>
          <p:nvPr/>
        </p:nvPicPr>
        <p:blipFill>
          <a:blip r:embed="rId4"/>
          <a:srcRect/>
          <a:stretch>
            <a:fillRect/>
          </a:stretch>
        </p:blipFill>
        <p:spPr bwMode="auto">
          <a:xfrm>
            <a:off x="914400" y="990600"/>
            <a:ext cx="1028700" cy="1257300"/>
          </a:xfrm>
          <a:prstGeom prst="rect">
            <a:avLst/>
          </a:prstGeom>
          <a:noFill/>
          <a:ln w="9525" algn="ctr">
            <a:noFill/>
            <a:miter lim="800000"/>
            <a:headEnd/>
            <a:tailEnd/>
          </a:ln>
        </p:spPr>
      </p:pic>
      <p:pic>
        <p:nvPicPr>
          <p:cNvPr id="13316" name="Picture 6" descr="j0295071"/>
          <p:cNvPicPr>
            <a:picLocks noChangeAspect="1" noChangeArrowheads="1"/>
          </p:cNvPicPr>
          <p:nvPr/>
        </p:nvPicPr>
        <p:blipFill>
          <a:blip r:embed="rId5">
            <a:lum bright="84000"/>
          </a:blip>
          <a:srcRect/>
          <a:stretch>
            <a:fillRect/>
          </a:stretch>
        </p:blipFill>
        <p:spPr bwMode="auto">
          <a:xfrm>
            <a:off x="1403350" y="762000"/>
            <a:ext cx="5903913" cy="5035550"/>
          </a:xfrm>
          <a:prstGeom prst="rect">
            <a:avLst/>
          </a:prstGeom>
          <a:noFill/>
          <a:ln w="9525" algn="ctr">
            <a:noFill/>
            <a:miter lim="800000"/>
            <a:headEnd/>
            <a:tailEnd/>
          </a:ln>
        </p:spPr>
      </p:pic>
      <p:sp>
        <p:nvSpPr>
          <p:cNvPr id="13317" name="Text Box 7"/>
          <p:cNvSpPr txBox="1">
            <a:spLocks noChangeArrowheads="1"/>
          </p:cNvSpPr>
          <p:nvPr/>
        </p:nvSpPr>
        <p:spPr bwMode="auto">
          <a:xfrm>
            <a:off x="609600" y="533400"/>
            <a:ext cx="8001000" cy="5260975"/>
          </a:xfrm>
          <a:prstGeom prst="rect">
            <a:avLst/>
          </a:prstGeom>
          <a:noFill/>
          <a:ln w="57150">
            <a:solidFill>
              <a:schemeClr val="tx1"/>
            </a:solidFill>
            <a:miter lim="800000"/>
            <a:headEnd/>
            <a:tailEnd/>
          </a:ln>
        </p:spPr>
        <p:txBody>
          <a:bodyPr>
            <a:spAutoFit/>
          </a:bodyPr>
          <a:lstStyle/>
          <a:p>
            <a:pPr algn="ctr"/>
            <a:r>
              <a:rPr lang="en-GB" sz="2400" dirty="0">
                <a:latin typeface="Tahoma" pitchFamily="34" charset="0"/>
              </a:rPr>
              <a:t>Lenin’s ideas are: </a:t>
            </a:r>
          </a:p>
          <a:p>
            <a:pPr algn="ctr"/>
            <a:r>
              <a:rPr lang="en-GB" sz="2400" b="1" dirty="0">
                <a:solidFill>
                  <a:schemeClr val="accent2"/>
                </a:solidFill>
                <a:latin typeface="Tahoma" pitchFamily="34" charset="0"/>
              </a:rPr>
              <a:t>“Peace, Land and Bread!”</a:t>
            </a:r>
            <a:r>
              <a:rPr lang="en-GB" sz="2400" b="1" dirty="0">
                <a:latin typeface="Tahoma" pitchFamily="34" charset="0"/>
              </a:rPr>
              <a:t> </a:t>
            </a:r>
            <a:br>
              <a:rPr lang="en-GB" sz="2400" b="1" dirty="0">
                <a:latin typeface="Tahoma" pitchFamily="34" charset="0"/>
              </a:rPr>
            </a:br>
            <a:r>
              <a:rPr lang="en-GB" sz="2400" dirty="0">
                <a:latin typeface="Tahoma" pitchFamily="34" charset="0"/>
              </a:rPr>
              <a:t>and</a:t>
            </a:r>
            <a:r>
              <a:rPr lang="en-GB" sz="2400" b="1" dirty="0">
                <a:solidFill>
                  <a:srgbClr val="FF0000"/>
                </a:solidFill>
                <a:latin typeface="Tahoma" pitchFamily="34" charset="0"/>
              </a:rPr>
              <a:t/>
            </a:r>
            <a:br>
              <a:rPr lang="en-GB" sz="2400" b="1" dirty="0">
                <a:solidFill>
                  <a:srgbClr val="FF0000"/>
                </a:solidFill>
                <a:latin typeface="Tahoma" pitchFamily="34" charset="0"/>
              </a:rPr>
            </a:br>
            <a:r>
              <a:rPr lang="en-GB" sz="2400" b="1" dirty="0">
                <a:solidFill>
                  <a:srgbClr val="FF0000"/>
                </a:solidFill>
                <a:latin typeface="Tahoma" pitchFamily="34" charset="0"/>
              </a:rPr>
              <a:t> “All Power to the Soviets”</a:t>
            </a:r>
          </a:p>
          <a:p>
            <a:pPr algn="ctr"/>
            <a:r>
              <a:rPr lang="en-GB" sz="2400" dirty="0">
                <a:latin typeface="Tahoma" pitchFamily="34" charset="0"/>
              </a:rPr>
              <a:t>So he wants:</a:t>
            </a:r>
          </a:p>
          <a:p>
            <a:pPr algn="ctr"/>
            <a:endParaRPr lang="en-GB" sz="2400" dirty="0">
              <a:latin typeface="Tahoma" pitchFamily="34" charset="0"/>
            </a:endParaRPr>
          </a:p>
          <a:p>
            <a:pPr>
              <a:buFontTx/>
              <a:buChar char="•"/>
            </a:pPr>
            <a:r>
              <a:rPr lang="en-GB" sz="2400" dirty="0">
                <a:latin typeface="Tahoma" pitchFamily="34" charset="0"/>
              </a:rPr>
              <a:t>An end to the war with Germany…</a:t>
            </a:r>
          </a:p>
          <a:p>
            <a:pPr>
              <a:buFontTx/>
              <a:buChar char="•"/>
            </a:pPr>
            <a:r>
              <a:rPr lang="en-GB" sz="2400" dirty="0">
                <a:latin typeface="Tahoma" pitchFamily="34" charset="0"/>
              </a:rPr>
              <a:t>Land taken from the nobles and given to the peasants</a:t>
            </a:r>
          </a:p>
          <a:p>
            <a:pPr>
              <a:buFontTx/>
              <a:buChar char="•"/>
            </a:pPr>
            <a:r>
              <a:rPr lang="en-GB" sz="2400" b="1" dirty="0">
                <a:latin typeface="Tahoma" pitchFamily="34" charset="0"/>
              </a:rPr>
              <a:t>Soviets</a:t>
            </a:r>
            <a:r>
              <a:rPr lang="en-GB" sz="2400" dirty="0">
                <a:latin typeface="Tahoma" pitchFamily="34" charset="0"/>
              </a:rPr>
              <a:t> (</a:t>
            </a:r>
            <a:r>
              <a:rPr lang="en-GB" sz="2400" dirty="0" smtClean="0">
                <a:latin typeface="Tahoma" pitchFamily="34" charset="0"/>
              </a:rPr>
              <a:t>communist leaders) </a:t>
            </a:r>
            <a:r>
              <a:rPr lang="en-GB" sz="2400" dirty="0">
                <a:latin typeface="Tahoma" pitchFamily="34" charset="0"/>
              </a:rPr>
              <a:t>to take power </a:t>
            </a:r>
          </a:p>
          <a:p>
            <a:pPr>
              <a:buFontTx/>
              <a:buChar char="•"/>
            </a:pPr>
            <a:r>
              <a:rPr lang="en-GB" sz="2400" dirty="0">
                <a:latin typeface="Tahoma" pitchFamily="34" charset="0"/>
              </a:rPr>
              <a:t>“No co-operation with the </a:t>
            </a:r>
            <a:r>
              <a:rPr lang="en-GB" sz="2400" b="1" dirty="0">
                <a:latin typeface="Tahoma" pitchFamily="34" charset="0"/>
              </a:rPr>
              <a:t>Provisional Government</a:t>
            </a:r>
            <a:r>
              <a:rPr lang="en-GB" sz="2400" dirty="0">
                <a:latin typeface="Tahoma" pitchFamily="34" charset="0"/>
              </a:rPr>
              <a:t>!”</a:t>
            </a:r>
          </a:p>
          <a:p>
            <a:pPr>
              <a:buFontTx/>
              <a:buChar char="•"/>
            </a:pPr>
            <a:endParaRPr lang="en-GB" sz="2400" dirty="0">
              <a:latin typeface="Tahoma" pitchFamily="34" charset="0"/>
            </a:endParaRPr>
          </a:p>
          <a:p>
            <a:pPr algn="ctr"/>
            <a:r>
              <a:rPr lang="en-GB" sz="2400" dirty="0">
                <a:latin typeface="Tahoma" pitchFamily="34" charset="0"/>
              </a:rPr>
              <a:t/>
            </a:r>
            <a:br>
              <a:rPr lang="en-GB" sz="2400" dirty="0">
                <a:latin typeface="Tahoma" pitchFamily="34" charset="0"/>
              </a:rPr>
            </a:br>
            <a:r>
              <a:rPr lang="en-GB" sz="2400" dirty="0">
                <a:latin typeface="Tahoma" pitchFamily="34" charset="0"/>
              </a:rPr>
              <a:t>These ideas come to be known as the </a:t>
            </a:r>
            <a:r>
              <a:rPr lang="en-GB" sz="2400" b="1" dirty="0">
                <a:latin typeface="Tahoma" pitchFamily="34" charset="0"/>
              </a:rPr>
              <a:t>April Theses</a:t>
            </a:r>
            <a:r>
              <a:rPr lang="en-GB" sz="2400" dirty="0">
                <a:latin typeface="Tahoma" pitchFamily="34" charset="0"/>
              </a:rPr>
              <a:t>!</a:t>
            </a:r>
          </a:p>
          <a:p>
            <a:pPr algn="ctr"/>
            <a:r>
              <a:rPr lang="en-GB" sz="2400" dirty="0">
                <a:latin typeface="Tahoma" pitchFamily="34" charset="0"/>
              </a:rPr>
              <a:t>Is change on the way…?</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ChangeArrowheads="1"/>
          </p:cNvSpPr>
          <p:nvPr/>
        </p:nvSpPr>
        <p:spPr bwMode="auto">
          <a:xfrm>
            <a:off x="457200" y="228600"/>
            <a:ext cx="8305800" cy="6400800"/>
          </a:xfrm>
          <a:prstGeom prst="wedgeRoundRectCallout">
            <a:avLst>
              <a:gd name="adj1" fmla="val -55505"/>
              <a:gd name="adj2" fmla="val 52208"/>
              <a:gd name="adj3" fmla="val 16667"/>
            </a:avLst>
          </a:prstGeom>
          <a:solidFill>
            <a:srgbClr val="FFFFCC"/>
          </a:solidFill>
          <a:ln w="9525">
            <a:solidFill>
              <a:schemeClr val="tx1"/>
            </a:solidFill>
            <a:miter lim="800000"/>
            <a:headEnd/>
            <a:tailEnd/>
          </a:ln>
          <a:effectLst>
            <a:outerShdw dist="107763" dir="18900000" algn="ctr" rotWithShape="0">
              <a:schemeClr val="bg2">
                <a:alpha val="50000"/>
              </a:schemeClr>
            </a:outerShdw>
          </a:effectLst>
        </p:spPr>
        <p:txBody>
          <a:bodyPr/>
          <a:lstStyle/>
          <a:p>
            <a:pPr algn="ctr">
              <a:defRPr/>
            </a:pPr>
            <a:r>
              <a:rPr lang="en-GB" sz="2400" b="1" u="sng" dirty="0">
                <a:latin typeface="Palatino Linotype" pitchFamily="18" charset="0"/>
              </a:rPr>
              <a:t>NEWSFLASH 10! </a:t>
            </a:r>
          </a:p>
          <a:p>
            <a:pPr algn="ctr">
              <a:defRPr/>
            </a:pPr>
            <a:r>
              <a:rPr lang="en-GB" sz="2400" b="1" i="1" u="sng" dirty="0">
                <a:latin typeface="Palatino Linotype" pitchFamily="18" charset="0"/>
              </a:rPr>
              <a:t>Revolt YET Again!?!?!</a:t>
            </a:r>
            <a:r>
              <a:rPr lang="en-GB" sz="2400" u="sng" dirty="0">
                <a:latin typeface="Palatino Linotype" pitchFamily="18" charset="0"/>
              </a:rPr>
              <a:t>—October 25, 1917 </a:t>
            </a:r>
          </a:p>
          <a:p>
            <a:pPr algn="ctr">
              <a:defRPr/>
            </a:pPr>
            <a:endParaRPr lang="en-GB" sz="1000" u="sng" dirty="0">
              <a:latin typeface="Palatino Linotype" pitchFamily="18" charset="0"/>
            </a:endParaRPr>
          </a:p>
          <a:p>
            <a:pPr algn="ctr">
              <a:defRPr/>
            </a:pPr>
            <a:endParaRPr lang="en-GB" sz="1000" u="sng" dirty="0">
              <a:latin typeface="Palatino Linotype" pitchFamily="18" charset="0"/>
            </a:endParaRPr>
          </a:p>
          <a:p>
            <a:pPr>
              <a:defRPr/>
            </a:pPr>
            <a:r>
              <a:rPr lang="en-GB" sz="2400" dirty="0">
                <a:latin typeface="Palatino Linotype" pitchFamily="18" charset="0"/>
              </a:rPr>
              <a:t>That’s right: inspired by the words of Lenin and the Bolsheviks, the soviets of Russia finally rise up in </a:t>
            </a:r>
            <a:r>
              <a:rPr lang="en-GB" sz="2400" dirty="0" smtClean="0">
                <a:latin typeface="Palatino Linotype" pitchFamily="18" charset="0"/>
              </a:rPr>
              <a:t>revolution... they </a:t>
            </a:r>
            <a:r>
              <a:rPr lang="en-GB" sz="2400" dirty="0">
                <a:latin typeface="Palatino Linotype" pitchFamily="18" charset="0"/>
              </a:rPr>
              <a:t>overthrow the </a:t>
            </a:r>
            <a:r>
              <a:rPr lang="en-GB" sz="2400" dirty="0" err="1">
                <a:latin typeface="Palatino Linotype" pitchFamily="18" charset="0"/>
              </a:rPr>
              <a:t>czar</a:t>
            </a:r>
            <a:r>
              <a:rPr lang="en-GB" sz="2400" dirty="0">
                <a:latin typeface="Palatino Linotype" pitchFamily="18" charset="0"/>
              </a:rPr>
              <a:t> AND the </a:t>
            </a:r>
            <a:r>
              <a:rPr lang="en-GB" sz="2400" b="1" dirty="0">
                <a:latin typeface="Palatino Linotype" pitchFamily="18" charset="0"/>
              </a:rPr>
              <a:t>Provisional Government</a:t>
            </a:r>
            <a:r>
              <a:rPr lang="en-GB" sz="2400" dirty="0">
                <a:latin typeface="Palatino Linotype" pitchFamily="18" charset="0"/>
              </a:rPr>
              <a:t>!!</a:t>
            </a:r>
          </a:p>
          <a:p>
            <a:pPr algn="ctr">
              <a:defRPr/>
            </a:pPr>
            <a:endParaRPr lang="en-GB" sz="2400" dirty="0">
              <a:latin typeface="Palatino Linotype" pitchFamily="18" charset="0"/>
            </a:endParaRPr>
          </a:p>
          <a:p>
            <a:pPr algn="ctr">
              <a:defRPr/>
            </a:pPr>
            <a:r>
              <a:rPr lang="en-GB" sz="2400" dirty="0">
                <a:latin typeface="Palatino Linotype" pitchFamily="18" charset="0"/>
              </a:rPr>
              <a:t>This great event is known as: </a:t>
            </a:r>
          </a:p>
          <a:p>
            <a:pPr algn="ctr">
              <a:defRPr/>
            </a:pPr>
            <a:endParaRPr lang="en-GB" sz="1000" dirty="0">
              <a:latin typeface="Palatino Linotype" pitchFamily="18" charset="0"/>
            </a:endParaRPr>
          </a:p>
          <a:p>
            <a:pPr algn="ctr">
              <a:defRPr/>
            </a:pPr>
            <a:r>
              <a:rPr lang="en-GB" sz="3200" b="1" dirty="0">
                <a:solidFill>
                  <a:srgbClr val="FF0000"/>
                </a:solidFill>
                <a:latin typeface="Palatino Linotype" pitchFamily="18" charset="0"/>
              </a:rPr>
              <a:t>The Bolshevik Revolution</a:t>
            </a:r>
          </a:p>
          <a:p>
            <a:pPr algn="ctr">
              <a:defRPr/>
            </a:pPr>
            <a:r>
              <a:rPr lang="en-GB" sz="3200" b="1" dirty="0">
                <a:latin typeface="Palatino Linotype" pitchFamily="18" charset="0"/>
              </a:rPr>
              <a:t>(aka: The Russian Revolution)</a:t>
            </a:r>
          </a:p>
          <a:p>
            <a:pPr algn="ctr">
              <a:defRPr/>
            </a:pPr>
            <a:endParaRPr lang="en-GB" sz="3200" b="1" dirty="0">
              <a:latin typeface="Palatino Linotype" pitchFamily="18" charset="0"/>
            </a:endParaRPr>
          </a:p>
          <a:p>
            <a:pPr algn="ctr">
              <a:defRPr/>
            </a:pPr>
            <a:r>
              <a:rPr lang="en-GB" sz="2400" dirty="0">
                <a:latin typeface="Palatino Linotype" pitchFamily="18" charset="0"/>
              </a:rPr>
              <a:t>They establish a new government—the </a:t>
            </a:r>
            <a:r>
              <a:rPr lang="en-GB" sz="2400" b="1" dirty="0">
                <a:latin typeface="Palatino Linotype" pitchFamily="18" charset="0"/>
              </a:rPr>
              <a:t>Soviet Union</a:t>
            </a:r>
            <a:r>
              <a:rPr lang="en-GB" sz="2400" dirty="0">
                <a:latin typeface="Palatino Linotype" pitchFamily="18" charset="0"/>
              </a:rPr>
              <a:t>, led</a:t>
            </a:r>
            <a:r>
              <a:rPr lang="en-GB" sz="2000" dirty="0">
                <a:latin typeface="Palatino Linotype" pitchFamily="18" charset="0"/>
              </a:rPr>
              <a:t> by </a:t>
            </a:r>
            <a:r>
              <a:rPr lang="en-GB" sz="2400" b="1" dirty="0">
                <a:latin typeface="Palatino Linotype" pitchFamily="18" charset="0"/>
              </a:rPr>
              <a:t>Lenin</a:t>
            </a:r>
            <a:r>
              <a:rPr lang="en-GB" sz="2400" dirty="0">
                <a:latin typeface="Palatino Linotype" pitchFamily="18" charset="0"/>
              </a:rPr>
              <a:t> and start making changes like…</a:t>
            </a:r>
          </a:p>
        </p:txBody>
      </p:sp>
      <p:pic>
        <p:nvPicPr>
          <p:cNvPr id="15363" name="Picture 4" descr="npo00000f"/>
          <p:cNvPicPr>
            <a:picLocks noChangeAspect="1" noChangeArrowheads="1"/>
          </p:cNvPicPr>
          <p:nvPr/>
        </p:nvPicPr>
        <p:blipFill>
          <a:blip r:embed="rId3"/>
          <a:srcRect/>
          <a:stretch>
            <a:fillRect/>
          </a:stretch>
        </p:blipFill>
        <p:spPr bwMode="auto">
          <a:xfrm>
            <a:off x="7667625" y="765175"/>
            <a:ext cx="1296988" cy="746125"/>
          </a:xfrm>
          <a:prstGeom prst="rect">
            <a:avLst/>
          </a:prstGeom>
          <a:noFill/>
          <a:ln w="9525" algn="ctr">
            <a:noFill/>
            <a:miter lim="800000"/>
            <a:headEnd/>
            <a:tailEnd/>
          </a:ln>
        </p:spPr>
      </p:pic>
      <p:pic>
        <p:nvPicPr>
          <p:cNvPr id="15364" name="Picture 7" descr="npo000010"/>
          <p:cNvPicPr>
            <a:picLocks noChangeAspect="1" noChangeArrowheads="1"/>
          </p:cNvPicPr>
          <p:nvPr/>
        </p:nvPicPr>
        <p:blipFill>
          <a:blip r:embed="rId3"/>
          <a:srcRect/>
          <a:stretch>
            <a:fillRect/>
          </a:stretch>
        </p:blipFill>
        <p:spPr bwMode="auto">
          <a:xfrm>
            <a:off x="179388" y="692150"/>
            <a:ext cx="1296987" cy="746125"/>
          </a:xfrm>
          <a:prstGeom prst="rect">
            <a:avLst/>
          </a:prstGeom>
          <a:noFill/>
          <a:ln w="9525" algn="ctr">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0" descr="400px-Soviet_propaganda"/>
          <p:cNvPicPr>
            <a:picLocks noChangeAspect="1" noChangeArrowheads="1"/>
          </p:cNvPicPr>
          <p:nvPr/>
        </p:nvPicPr>
        <p:blipFill>
          <a:blip r:embed="rId3"/>
          <a:srcRect/>
          <a:stretch>
            <a:fillRect/>
          </a:stretch>
        </p:blipFill>
        <p:spPr bwMode="auto">
          <a:xfrm>
            <a:off x="5486400" y="1828800"/>
            <a:ext cx="3152775" cy="4733925"/>
          </a:xfrm>
          <a:prstGeom prst="rect">
            <a:avLst/>
          </a:prstGeom>
          <a:noFill/>
          <a:ln w="9525">
            <a:noFill/>
            <a:miter lim="800000"/>
            <a:headEnd/>
            <a:tailEnd/>
          </a:ln>
        </p:spPr>
      </p:pic>
      <p:sp>
        <p:nvSpPr>
          <p:cNvPr id="16387" name="AutoShape 3"/>
          <p:cNvSpPr>
            <a:spLocks noChangeArrowheads="1"/>
          </p:cNvSpPr>
          <p:nvPr/>
        </p:nvSpPr>
        <p:spPr bwMode="auto">
          <a:xfrm rot="-593462">
            <a:off x="5257800" y="152400"/>
            <a:ext cx="2016125" cy="2160588"/>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16388" name="Text Box 4"/>
          <p:cNvSpPr txBox="1">
            <a:spLocks noChangeArrowheads="1"/>
          </p:cNvSpPr>
          <p:nvPr/>
        </p:nvSpPr>
        <p:spPr bwMode="auto">
          <a:xfrm>
            <a:off x="250825" y="0"/>
            <a:ext cx="4473575" cy="6740307"/>
          </a:xfrm>
          <a:prstGeom prst="rect">
            <a:avLst/>
          </a:prstGeom>
          <a:noFill/>
          <a:ln w="9525">
            <a:noFill/>
            <a:miter lim="800000"/>
            <a:headEnd/>
            <a:tailEnd/>
          </a:ln>
        </p:spPr>
        <p:txBody>
          <a:bodyPr>
            <a:spAutoFit/>
          </a:bodyPr>
          <a:lstStyle/>
          <a:p>
            <a:pPr algn="ctr"/>
            <a:r>
              <a:rPr lang="en-GB" sz="2400" b="1" u="sng" dirty="0">
                <a:latin typeface="Tahoma" pitchFamily="34" charset="0"/>
              </a:rPr>
              <a:t>Epilogue Newsflash:</a:t>
            </a:r>
          </a:p>
          <a:p>
            <a:pPr algn="ctr"/>
            <a:r>
              <a:rPr lang="en-GB" sz="2400" b="1" u="sng" dirty="0">
                <a:latin typeface="Tahoma" pitchFamily="34" charset="0"/>
              </a:rPr>
              <a:t>Russia Drops Out Of War!!</a:t>
            </a:r>
            <a:endParaRPr lang="en-GB" sz="2400" dirty="0">
              <a:latin typeface="Tahoma" pitchFamily="34" charset="0"/>
            </a:endParaRPr>
          </a:p>
          <a:p>
            <a:pPr algn="ctr"/>
            <a:r>
              <a:rPr lang="en-GB" sz="2400" dirty="0">
                <a:latin typeface="Tahoma" pitchFamily="34" charset="0"/>
              </a:rPr>
              <a:t/>
            </a:r>
            <a:br>
              <a:rPr lang="en-GB" sz="2400" dirty="0">
                <a:latin typeface="Tahoma" pitchFamily="34" charset="0"/>
              </a:rPr>
            </a:br>
            <a:r>
              <a:rPr lang="en-GB" sz="2400" dirty="0" smtClean="0">
                <a:latin typeface="Tahoma" pitchFamily="34" charset="0"/>
              </a:rPr>
              <a:t>Signing the </a:t>
            </a:r>
            <a:r>
              <a:rPr lang="en-GB" sz="2400" b="1" dirty="0">
                <a:latin typeface="Tahoma" pitchFamily="34" charset="0"/>
              </a:rPr>
              <a:t>Decree of Peace</a:t>
            </a:r>
            <a:r>
              <a:rPr lang="en-GB" sz="2400" dirty="0">
                <a:latin typeface="Tahoma" pitchFamily="34" charset="0"/>
              </a:rPr>
              <a:t>—promising an end to the war with Germany.</a:t>
            </a:r>
          </a:p>
          <a:p>
            <a:pPr algn="ctr"/>
            <a:endParaRPr lang="en-GB" sz="2400" dirty="0">
              <a:latin typeface="Tahoma" pitchFamily="34" charset="0"/>
            </a:endParaRPr>
          </a:p>
          <a:p>
            <a:pPr algn="ctr"/>
            <a:r>
              <a:rPr lang="en-GB" sz="2400" dirty="0">
                <a:latin typeface="Tahoma" pitchFamily="34" charset="0"/>
              </a:rPr>
              <a:t>And the </a:t>
            </a:r>
            <a:r>
              <a:rPr lang="en-GB" sz="2400" b="1" dirty="0">
                <a:latin typeface="Tahoma" pitchFamily="34" charset="0"/>
              </a:rPr>
              <a:t>Decree on Land</a:t>
            </a:r>
            <a:r>
              <a:rPr lang="en-GB" sz="2400" dirty="0">
                <a:latin typeface="Tahoma" pitchFamily="34" charset="0"/>
              </a:rPr>
              <a:t>—promising to take land from the Russian nobles and give it to the people…</a:t>
            </a:r>
          </a:p>
          <a:p>
            <a:pPr algn="ctr"/>
            <a:endParaRPr lang="en-GB" sz="2400" dirty="0">
              <a:latin typeface="Tahoma" pitchFamily="34" charset="0"/>
            </a:endParaRPr>
          </a:p>
          <a:p>
            <a:pPr algn="ctr"/>
            <a:r>
              <a:rPr lang="en-GB" sz="2400" b="1" dirty="0">
                <a:latin typeface="Tahoma" pitchFamily="34" charset="0"/>
              </a:rPr>
              <a:t>Long Live The </a:t>
            </a:r>
            <a:r>
              <a:rPr lang="en-GB" sz="2400" b="1" dirty="0">
                <a:solidFill>
                  <a:srgbClr val="FF0000"/>
                </a:solidFill>
                <a:latin typeface="Tahoma" pitchFamily="34" charset="0"/>
              </a:rPr>
              <a:t>Revolution</a:t>
            </a:r>
            <a:r>
              <a:rPr lang="en-GB" sz="2400" dirty="0">
                <a:latin typeface="Tahoma" pitchFamily="34" charset="0"/>
              </a:rPr>
              <a:t>!!!</a:t>
            </a:r>
          </a:p>
          <a:p>
            <a:pPr algn="ctr"/>
            <a:endParaRPr lang="en-GB" sz="2400" dirty="0">
              <a:latin typeface="Tahoma" pitchFamily="34" charset="0"/>
            </a:endParaRPr>
          </a:p>
          <a:p>
            <a:pPr algn="ctr"/>
            <a:r>
              <a:rPr lang="en-GB" sz="2400" dirty="0">
                <a:latin typeface="Tahoma" pitchFamily="34" charset="0"/>
              </a:rPr>
              <a:t>Everything is </a:t>
            </a:r>
            <a:r>
              <a:rPr lang="en-GB" sz="2400" i="1" dirty="0">
                <a:latin typeface="Tahoma" pitchFamily="34" charset="0"/>
              </a:rPr>
              <a:t>SURE</a:t>
            </a:r>
            <a:r>
              <a:rPr lang="en-GB" sz="2400" dirty="0">
                <a:latin typeface="Tahoma" pitchFamily="34" charset="0"/>
              </a:rPr>
              <a:t> to be better now…</a:t>
            </a:r>
          </a:p>
          <a:p>
            <a:pPr algn="ctr"/>
            <a:endParaRPr lang="en-GB" sz="2400" dirty="0">
              <a:latin typeface="Tahoma" pitchFamily="34" charset="0"/>
            </a:endParaRPr>
          </a:p>
          <a:p>
            <a:pPr algn="ctr"/>
            <a:endParaRPr lang="en-GB" sz="2400" dirty="0">
              <a:latin typeface="Tahoma" pitchFamily="34" charset="0"/>
            </a:endParaRPr>
          </a:p>
        </p:txBody>
      </p:sp>
      <p:pic>
        <p:nvPicPr>
          <p:cNvPr id="16389" name="Picture 6" descr="npo000009"/>
          <p:cNvPicPr>
            <a:picLocks noChangeAspect="1" noChangeArrowheads="1"/>
          </p:cNvPicPr>
          <p:nvPr/>
        </p:nvPicPr>
        <p:blipFill>
          <a:blip r:embed="rId4"/>
          <a:srcRect/>
          <a:stretch>
            <a:fillRect/>
          </a:stretch>
        </p:blipFill>
        <p:spPr bwMode="auto">
          <a:xfrm>
            <a:off x="6172200" y="457200"/>
            <a:ext cx="1835150" cy="719138"/>
          </a:xfrm>
          <a:prstGeom prst="rect">
            <a:avLst/>
          </a:prstGeom>
          <a:noFill/>
          <a:ln w="9525" algn="ctr">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09600" y="152400"/>
            <a:ext cx="8305800" cy="944563"/>
          </a:xfrm>
        </p:spPr>
        <p:txBody>
          <a:bodyPr>
            <a:noAutofit/>
          </a:bodyPr>
          <a:lstStyle/>
          <a:p>
            <a:r>
              <a:rPr lang="en-US" sz="3200" b="1" dirty="0" smtClean="0">
                <a:solidFill>
                  <a:schemeClr val="tx1"/>
                </a:solidFill>
                <a:latin typeface="Bookman Old Style" pitchFamily="18" charset="0"/>
              </a:rPr>
              <a:t>How and Why</a:t>
            </a:r>
            <a:r>
              <a:rPr lang="en-US" sz="3200" b="1" dirty="0" smtClean="0">
                <a:latin typeface="Bookman Old Style" pitchFamily="18" charset="0"/>
              </a:rPr>
              <a:t>: </a:t>
            </a:r>
            <a:br>
              <a:rPr lang="en-US" sz="3200" b="1" dirty="0" smtClean="0">
                <a:latin typeface="Bookman Old Style" pitchFamily="18" charset="0"/>
              </a:rPr>
            </a:br>
            <a:r>
              <a:rPr lang="en-US" sz="3200" b="1" dirty="0" smtClean="0">
                <a:latin typeface="Bookman Old Style" pitchFamily="18" charset="0"/>
              </a:rPr>
              <a:t>The Russian Revolution…</a:t>
            </a:r>
            <a:r>
              <a:rPr lang="en-US" sz="3200" b="1" dirty="0" smtClean="0">
                <a:solidFill>
                  <a:schemeClr val="accent2"/>
                </a:solidFill>
                <a:latin typeface="Bookman Old Style" pitchFamily="18" charset="0"/>
              </a:rPr>
              <a:t>WAST-MC!</a:t>
            </a:r>
            <a:endParaRPr lang="en-US" sz="3200" b="1" dirty="0" smtClean="0">
              <a:latin typeface="Bookman Old Style" pitchFamily="18" charset="0"/>
            </a:endParaRPr>
          </a:p>
        </p:txBody>
      </p:sp>
      <p:sp>
        <p:nvSpPr>
          <p:cNvPr id="17411" name="Rectangle 3"/>
          <p:cNvSpPr>
            <a:spLocks noGrp="1" noChangeArrowheads="1"/>
          </p:cNvSpPr>
          <p:nvPr>
            <p:ph sz="quarter" idx="1"/>
          </p:nvPr>
        </p:nvSpPr>
        <p:spPr>
          <a:xfrm>
            <a:off x="228600" y="1066800"/>
            <a:ext cx="8686800" cy="5064125"/>
          </a:xfrm>
        </p:spPr>
        <p:txBody>
          <a:bodyPr/>
          <a:lstStyle/>
          <a:p>
            <a:pPr>
              <a:lnSpc>
                <a:spcPct val="90000"/>
              </a:lnSpc>
            </a:pPr>
            <a:r>
              <a:rPr lang="en-US" dirty="0" smtClean="0">
                <a:solidFill>
                  <a:schemeClr val="accent2"/>
                </a:solidFill>
                <a:latin typeface="Bookman Old Style" pitchFamily="18" charset="0"/>
              </a:rPr>
              <a:t>W</a:t>
            </a:r>
            <a:r>
              <a:rPr lang="en-US" dirty="0" smtClean="0">
                <a:latin typeface="Bookman Old Style" pitchFamily="18" charset="0"/>
              </a:rPr>
              <a:t>ars </a:t>
            </a:r>
          </a:p>
          <a:p>
            <a:pPr lvl="1">
              <a:lnSpc>
                <a:spcPct val="90000"/>
              </a:lnSpc>
            </a:pPr>
            <a:r>
              <a:rPr lang="en-US" sz="1800" dirty="0" smtClean="0">
                <a:latin typeface="Bookman Old Style" pitchFamily="18" charset="0"/>
              </a:rPr>
              <a:t>(in Europe &amp; competition for colonies: </a:t>
            </a:r>
            <a:r>
              <a:rPr lang="en-US" sz="1800" dirty="0" smtClean="0">
                <a:solidFill>
                  <a:schemeClr val="accent2"/>
                </a:solidFill>
                <a:latin typeface="Bookman Old Style" pitchFamily="18" charset="0"/>
              </a:rPr>
              <a:t>markets and resources</a:t>
            </a:r>
            <a:r>
              <a:rPr lang="en-US" sz="1800" dirty="0" smtClean="0">
                <a:latin typeface="Bookman Old Style" pitchFamily="18" charset="0"/>
              </a:rPr>
              <a:t>)</a:t>
            </a:r>
            <a:endParaRPr lang="en-US" dirty="0" smtClean="0">
              <a:latin typeface="Bookman Old Style" pitchFamily="18" charset="0"/>
            </a:endParaRPr>
          </a:p>
          <a:p>
            <a:pPr>
              <a:lnSpc>
                <a:spcPct val="90000"/>
              </a:lnSpc>
            </a:pPr>
            <a:r>
              <a:rPr lang="en-US" dirty="0" smtClean="0">
                <a:solidFill>
                  <a:schemeClr val="accent2"/>
                </a:solidFill>
                <a:latin typeface="Bookman Old Style" pitchFamily="18" charset="0"/>
              </a:rPr>
              <a:t>A</a:t>
            </a:r>
            <a:r>
              <a:rPr lang="en-US" dirty="0" smtClean="0">
                <a:latin typeface="Bookman Old Style" pitchFamily="18" charset="0"/>
              </a:rPr>
              <a:t>bsolutism </a:t>
            </a:r>
          </a:p>
          <a:p>
            <a:pPr lvl="1">
              <a:lnSpc>
                <a:spcPct val="90000"/>
              </a:lnSpc>
            </a:pPr>
            <a:r>
              <a:rPr lang="en-US" sz="1700" dirty="0" smtClean="0">
                <a:latin typeface="Bookman Old Style" pitchFamily="18" charset="0"/>
              </a:rPr>
              <a:t>(people wanted to replace it with communist leaders [</a:t>
            </a:r>
            <a:r>
              <a:rPr lang="en-US" sz="1700" i="1" dirty="0" smtClean="0">
                <a:latin typeface="Bookman Old Style" pitchFamily="18" charset="0"/>
              </a:rPr>
              <a:t>Soviets</a:t>
            </a:r>
            <a:r>
              <a:rPr lang="en-US" sz="1700" dirty="0" smtClean="0">
                <a:latin typeface="Bookman Old Style" pitchFamily="18" charset="0"/>
              </a:rPr>
              <a:t>])</a:t>
            </a:r>
            <a:endParaRPr lang="en-US" dirty="0" smtClean="0">
              <a:latin typeface="Bookman Old Style" pitchFamily="18" charset="0"/>
            </a:endParaRPr>
          </a:p>
          <a:p>
            <a:pPr>
              <a:lnSpc>
                <a:spcPct val="90000"/>
              </a:lnSpc>
            </a:pPr>
            <a:r>
              <a:rPr lang="en-US" dirty="0" smtClean="0">
                <a:solidFill>
                  <a:schemeClr val="accent2"/>
                </a:solidFill>
                <a:latin typeface="Bookman Old Style" pitchFamily="18" charset="0"/>
              </a:rPr>
              <a:t>S</a:t>
            </a:r>
            <a:r>
              <a:rPr lang="en-US" dirty="0" smtClean="0">
                <a:latin typeface="Bookman Old Style" pitchFamily="18" charset="0"/>
              </a:rPr>
              <a:t>ocial Class </a:t>
            </a:r>
          </a:p>
          <a:p>
            <a:pPr lvl="1">
              <a:lnSpc>
                <a:spcPct val="90000"/>
              </a:lnSpc>
            </a:pPr>
            <a:r>
              <a:rPr lang="en-US" sz="1700" dirty="0" smtClean="0">
                <a:latin typeface="Bookman Old Style" pitchFamily="18" charset="0"/>
              </a:rPr>
              <a:t>(the working class and peasants [serfs] revolt against the monarchy, the nobles and the industrial capitalists</a:t>
            </a:r>
            <a:r>
              <a:rPr lang="en-US" sz="1700" b="1" i="1" dirty="0" smtClean="0">
                <a:solidFill>
                  <a:srgbClr val="FF0000"/>
                </a:solidFill>
                <a:latin typeface="Bookman Old Style" pitchFamily="18" charset="0"/>
              </a:rPr>
              <a:t>, </a:t>
            </a:r>
            <a:r>
              <a:rPr lang="en-US" sz="1700" i="1" dirty="0" smtClean="0">
                <a:latin typeface="Bookman Old Style" pitchFamily="18" charset="0"/>
              </a:rPr>
              <a:t>completely changing the social order</a:t>
            </a:r>
            <a:r>
              <a:rPr lang="en-US" sz="1700" dirty="0" smtClean="0">
                <a:latin typeface="Bookman Old Style" pitchFamily="18" charset="0"/>
              </a:rPr>
              <a:t>) </a:t>
            </a:r>
            <a:endParaRPr lang="en-US" dirty="0" smtClean="0">
              <a:latin typeface="Bookman Old Style" pitchFamily="18" charset="0"/>
            </a:endParaRPr>
          </a:p>
          <a:p>
            <a:pPr>
              <a:lnSpc>
                <a:spcPct val="90000"/>
              </a:lnSpc>
            </a:pPr>
            <a:r>
              <a:rPr lang="en-US" dirty="0" smtClean="0">
                <a:solidFill>
                  <a:schemeClr val="accent2"/>
                </a:solidFill>
                <a:latin typeface="Bookman Old Style" pitchFamily="18" charset="0"/>
              </a:rPr>
              <a:t>T</a:t>
            </a:r>
            <a:r>
              <a:rPr lang="en-US" dirty="0" smtClean="0">
                <a:latin typeface="Bookman Old Style" pitchFamily="18" charset="0"/>
              </a:rPr>
              <a:t>axes &amp; Debt</a:t>
            </a:r>
          </a:p>
          <a:p>
            <a:pPr lvl="1">
              <a:lnSpc>
                <a:spcPct val="90000"/>
              </a:lnSpc>
            </a:pPr>
            <a:r>
              <a:rPr lang="en-US" sz="1800" dirty="0" smtClean="0">
                <a:latin typeface="Bookman Old Style" pitchFamily="18" charset="0"/>
              </a:rPr>
              <a:t>(How do you pay for all those wars? Taxation! Czar Nicholas II played it just liked Louis XIV)</a:t>
            </a:r>
            <a:endParaRPr lang="en-US" dirty="0" smtClean="0">
              <a:solidFill>
                <a:schemeClr val="accent2"/>
              </a:solidFill>
              <a:latin typeface="Bookman Old Style" pitchFamily="18" charset="0"/>
            </a:endParaRPr>
          </a:p>
          <a:p>
            <a:pPr>
              <a:lnSpc>
                <a:spcPct val="90000"/>
              </a:lnSpc>
            </a:pPr>
            <a:r>
              <a:rPr lang="en-US" dirty="0" smtClean="0">
                <a:solidFill>
                  <a:schemeClr val="accent2"/>
                </a:solidFill>
                <a:latin typeface="Bookman Old Style" pitchFamily="18" charset="0"/>
              </a:rPr>
              <a:t>M</a:t>
            </a:r>
            <a:r>
              <a:rPr lang="en-US" dirty="0" smtClean="0">
                <a:latin typeface="Bookman Old Style" pitchFamily="18" charset="0"/>
              </a:rPr>
              <a:t>arxism-Communism</a:t>
            </a:r>
          </a:p>
          <a:p>
            <a:pPr lvl="1">
              <a:lnSpc>
                <a:spcPct val="90000"/>
              </a:lnSpc>
            </a:pPr>
            <a:r>
              <a:rPr lang="en-US" sz="1800" dirty="0" smtClean="0">
                <a:latin typeface="Bookman Old Style" pitchFamily="18" charset="0"/>
              </a:rPr>
              <a:t>(there was no turning back after </a:t>
            </a:r>
            <a:r>
              <a:rPr lang="en-US" sz="1800" i="1" dirty="0" smtClean="0">
                <a:latin typeface="Bookman Old Style" pitchFamily="18" charset="0"/>
              </a:rPr>
              <a:t>Karl Marx and the Communist Manifesto</a:t>
            </a:r>
            <a:r>
              <a:rPr lang="en-US" sz="1800" dirty="0" smtClean="0">
                <a:latin typeface="Bookman Old Style" pitchFamily="18" charset="0"/>
              </a:rPr>
              <a:t>… a new generation of Soviet politicians inspires the working class to overthrow the corrupt government and set up a “dictatorship of the proletariat”)</a:t>
            </a:r>
            <a:endParaRPr lang="en-US" dirty="0" smtClean="0">
              <a:latin typeface="Bookman Old Style"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Date Placeholder 3"/>
          <p:cNvSpPr>
            <a:spLocks noGrp="1"/>
          </p:cNvSpPr>
          <p:nvPr>
            <p:ph type="dt" sz="half" idx="10"/>
          </p:nvPr>
        </p:nvSpPr>
        <p:spPr>
          <a:noFill/>
        </p:spPr>
        <p:txBody>
          <a:bodyPr/>
          <a:lstStyle/>
          <a:p>
            <a:r>
              <a:rPr lang="en-US" smtClean="0"/>
              <a:t>. </a:t>
            </a:r>
            <a:endParaRPr lang="en-US" sz="1400">
              <a:latin typeface="Arial" charset="0"/>
            </a:endParaRPr>
          </a:p>
        </p:txBody>
      </p:sp>
      <p:sp>
        <p:nvSpPr>
          <p:cNvPr id="11" name="Slide Number Placeholder 5"/>
          <p:cNvSpPr>
            <a:spLocks noGrp="1"/>
          </p:cNvSpPr>
          <p:nvPr>
            <p:ph type="sldNum" sz="quarter" idx="12"/>
          </p:nvPr>
        </p:nvSpPr>
        <p:spPr/>
        <p:txBody>
          <a:bodyPr/>
          <a:lstStyle/>
          <a:p>
            <a:pPr>
              <a:defRPr/>
            </a:pPr>
            <a:fld id="{9AE96AA9-DB80-4243-9D12-829FB7AA183C}" type="slidenum">
              <a:rPr lang="en-US"/>
              <a:pPr>
                <a:defRPr/>
              </a:pPr>
              <a:t>17</a:t>
            </a:fld>
            <a:endParaRPr lang="en-US"/>
          </a:p>
        </p:txBody>
      </p:sp>
      <p:sp>
        <p:nvSpPr>
          <p:cNvPr id="25605" name="Rectangle 3"/>
          <p:cNvSpPr>
            <a:spLocks noGrp="1" noChangeArrowheads="1"/>
          </p:cNvSpPr>
          <p:nvPr>
            <p:ph sz="quarter" idx="1"/>
          </p:nvPr>
        </p:nvSpPr>
        <p:spPr>
          <a:xfrm>
            <a:off x="223838" y="1524000"/>
            <a:ext cx="8208962" cy="4114800"/>
          </a:xfrm>
        </p:spPr>
        <p:txBody>
          <a:bodyPr/>
          <a:lstStyle/>
          <a:p>
            <a:pPr eaLnBrk="1" hangingPunct="1"/>
            <a:r>
              <a:rPr lang="en-US" dirty="0" smtClean="0"/>
              <a:t>During the Civil War – 1918-20</a:t>
            </a:r>
          </a:p>
          <a:p>
            <a:pPr lvl="2" eaLnBrk="1" hangingPunct="1"/>
            <a:r>
              <a:rPr lang="en-US" sz="2000" dirty="0" smtClean="0"/>
              <a:t>The Execution of Tsar &amp; family</a:t>
            </a:r>
          </a:p>
          <a:p>
            <a:pPr lvl="2" eaLnBrk="1" hangingPunct="1"/>
            <a:r>
              <a:rPr lang="en-US" sz="2000" dirty="0" smtClean="0"/>
              <a:t> 10,000,000 lives lost</a:t>
            </a:r>
          </a:p>
          <a:p>
            <a:pPr lvl="3" eaLnBrk="1" hangingPunct="1"/>
            <a:endParaRPr lang="en-US" dirty="0" smtClean="0"/>
          </a:p>
        </p:txBody>
      </p:sp>
      <p:sp>
        <p:nvSpPr>
          <p:cNvPr id="25606" name="Rectangle 5"/>
          <p:cNvSpPr>
            <a:spLocks noChangeArrowheads="1"/>
          </p:cNvSpPr>
          <p:nvPr/>
        </p:nvSpPr>
        <p:spPr bwMode="auto">
          <a:xfrm>
            <a:off x="39688" y="319088"/>
            <a:ext cx="9104312" cy="579437"/>
          </a:xfrm>
          <a:prstGeom prst="rect">
            <a:avLst/>
          </a:prstGeom>
          <a:noFill/>
          <a:ln w="9525">
            <a:noFill/>
            <a:miter lim="800000"/>
            <a:headEnd/>
            <a:tailEnd/>
          </a:ln>
        </p:spPr>
        <p:txBody>
          <a:bodyPr anchor="b">
            <a:spAutoFit/>
          </a:bodyPr>
          <a:lstStyle/>
          <a:p>
            <a:pPr algn="ctr"/>
            <a:r>
              <a:rPr lang="en-US" sz="3200" dirty="0">
                <a:solidFill>
                  <a:schemeClr val="tx2"/>
                </a:solidFill>
                <a:latin typeface="Arial" charset="0"/>
              </a:rPr>
              <a:t>Age of Anxiety:</a:t>
            </a:r>
            <a:r>
              <a:rPr lang="en-US" sz="3200" i="1" dirty="0">
                <a:solidFill>
                  <a:schemeClr val="tx2"/>
                </a:solidFill>
                <a:latin typeface="Arial" charset="0"/>
              </a:rPr>
              <a:t> </a:t>
            </a:r>
            <a:r>
              <a:rPr lang="en-US" sz="3200" dirty="0">
                <a:solidFill>
                  <a:srgbClr val="FFCC00"/>
                </a:solidFill>
                <a:latin typeface="Arial" charset="0"/>
              </a:rPr>
              <a:t>Challenges to the </a:t>
            </a:r>
            <a:r>
              <a:rPr lang="en-US" sz="3200" dirty="0" smtClean="0">
                <a:solidFill>
                  <a:srgbClr val="FFCC00"/>
                </a:solidFill>
                <a:latin typeface="Arial" charset="0"/>
              </a:rPr>
              <a:t>System</a:t>
            </a:r>
            <a:endParaRPr lang="en-US" sz="3200" dirty="0">
              <a:solidFill>
                <a:srgbClr val="FFCC00"/>
              </a:solidFill>
              <a:latin typeface="Arial" charset="0"/>
            </a:endParaRPr>
          </a:p>
        </p:txBody>
      </p:sp>
      <p:sp>
        <p:nvSpPr>
          <p:cNvPr id="25607" name="Rectangle 6"/>
          <p:cNvSpPr>
            <a:spLocks noChangeArrowheads="1"/>
          </p:cNvSpPr>
          <p:nvPr/>
        </p:nvSpPr>
        <p:spPr bwMode="auto">
          <a:xfrm>
            <a:off x="609600" y="1100138"/>
            <a:ext cx="7823200" cy="127000"/>
          </a:xfrm>
          <a:prstGeom prst="rect">
            <a:avLst/>
          </a:prstGeom>
          <a:gradFill rotWithShape="0">
            <a:gsLst>
              <a:gs pos="0">
                <a:srgbClr val="755219"/>
              </a:gs>
              <a:gs pos="50000">
                <a:srgbClr val="FCB136"/>
              </a:gs>
              <a:gs pos="100000">
                <a:srgbClr val="755219"/>
              </a:gs>
            </a:gsLst>
            <a:lin ang="5400000" scaled="1"/>
          </a:gradFill>
          <a:ln w="9525">
            <a:noFill/>
            <a:miter lim="800000"/>
            <a:headEnd/>
            <a:tailEnd/>
          </a:ln>
        </p:spPr>
        <p:txBody>
          <a:bodyPr wrap="none" anchor="ctr"/>
          <a:lstStyle/>
          <a:p>
            <a:pPr algn="ctr"/>
            <a:endParaRPr lang="en-US" sz="800"/>
          </a:p>
        </p:txBody>
      </p:sp>
      <p:pic>
        <p:nvPicPr>
          <p:cNvPr id="25608" name="Picture 7" descr="Redarmy_armortrain1919"/>
          <p:cNvPicPr>
            <a:picLocks noChangeAspect="1" noChangeArrowheads="1"/>
          </p:cNvPicPr>
          <p:nvPr/>
        </p:nvPicPr>
        <p:blipFill>
          <a:blip r:embed="rId3"/>
          <a:srcRect/>
          <a:stretch>
            <a:fillRect/>
          </a:stretch>
        </p:blipFill>
        <p:spPr bwMode="auto">
          <a:xfrm>
            <a:off x="1219200" y="3581400"/>
            <a:ext cx="4612041" cy="2873375"/>
          </a:xfrm>
          <a:prstGeom prst="rect">
            <a:avLst/>
          </a:prstGeom>
          <a:noFill/>
          <a:ln w="9525">
            <a:solidFill>
              <a:schemeClr val="hlink"/>
            </a:solidFill>
            <a:miter lim="800000"/>
            <a:headEnd/>
            <a:tailEnd/>
          </a:ln>
        </p:spPr>
      </p:pic>
      <p:pic>
        <p:nvPicPr>
          <p:cNvPr id="25609" name="Picture 8" descr="RusSol_Bol"/>
          <p:cNvPicPr>
            <a:picLocks noChangeAspect="1" noChangeArrowheads="1"/>
          </p:cNvPicPr>
          <p:nvPr/>
        </p:nvPicPr>
        <p:blipFill>
          <a:blip r:embed="rId4"/>
          <a:srcRect/>
          <a:stretch>
            <a:fillRect/>
          </a:stretch>
        </p:blipFill>
        <p:spPr bwMode="auto">
          <a:xfrm>
            <a:off x="5334000" y="2667000"/>
            <a:ext cx="3200400" cy="2505075"/>
          </a:xfrm>
          <a:prstGeom prst="rect">
            <a:avLst/>
          </a:prstGeom>
          <a:noFill/>
          <a:ln w="38100">
            <a:solidFill>
              <a:srgbClr val="000000"/>
            </a:solidFill>
            <a:miter lim="800000"/>
            <a:headEnd/>
            <a:tailEnd/>
          </a:ln>
        </p:spPr>
      </p:pic>
      <p:sp>
        <p:nvSpPr>
          <p:cNvPr id="25610" name="Text Box 9"/>
          <p:cNvSpPr txBox="1">
            <a:spLocks noChangeArrowheads="1"/>
          </p:cNvSpPr>
          <p:nvPr/>
        </p:nvSpPr>
        <p:spPr bwMode="auto">
          <a:xfrm>
            <a:off x="223838" y="4724400"/>
            <a:ext cx="995362" cy="915988"/>
          </a:xfrm>
          <a:prstGeom prst="rect">
            <a:avLst/>
          </a:prstGeom>
          <a:noFill/>
          <a:ln w="12700">
            <a:noFill/>
            <a:miter lim="800000"/>
            <a:headEnd type="none" w="sm" len="sm"/>
            <a:tailEnd type="none" w="sm" len="sm"/>
          </a:ln>
        </p:spPr>
        <p:txBody>
          <a:bodyPr>
            <a:spAutoFit/>
          </a:bodyPr>
          <a:lstStyle/>
          <a:p>
            <a:pPr algn="ctr">
              <a:spcBef>
                <a:spcPct val="50000"/>
              </a:spcBef>
            </a:pPr>
            <a:r>
              <a:rPr lang="en-US" sz="1800"/>
              <a:t>Red Army Train</a:t>
            </a:r>
          </a:p>
        </p:txBody>
      </p:sp>
      <p:sp>
        <p:nvSpPr>
          <p:cNvPr id="25611" name="Text Box 10"/>
          <p:cNvSpPr txBox="1">
            <a:spLocks noChangeArrowheads="1"/>
          </p:cNvSpPr>
          <p:nvPr/>
        </p:nvSpPr>
        <p:spPr bwMode="auto">
          <a:xfrm>
            <a:off x="5791200" y="1524000"/>
            <a:ext cx="2209800" cy="915988"/>
          </a:xfrm>
          <a:prstGeom prst="rect">
            <a:avLst/>
          </a:prstGeom>
          <a:noFill/>
          <a:ln w="12700">
            <a:noFill/>
            <a:miter lim="800000"/>
            <a:headEnd type="none" w="sm" len="sm"/>
            <a:tailEnd type="none" w="sm" len="sm"/>
          </a:ln>
        </p:spPr>
        <p:txBody>
          <a:bodyPr>
            <a:spAutoFit/>
          </a:bodyPr>
          <a:lstStyle/>
          <a:p>
            <a:pPr algn="ctr">
              <a:spcBef>
                <a:spcPct val="50000"/>
              </a:spcBef>
            </a:pPr>
            <a:r>
              <a:rPr lang="en-US" sz="1800"/>
              <a:t>Russian soldiers join Bolsheviks at the Winter Palace</a:t>
            </a: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Date Placeholder 3"/>
          <p:cNvSpPr>
            <a:spLocks noGrp="1"/>
          </p:cNvSpPr>
          <p:nvPr>
            <p:ph type="dt" sz="half" idx="10"/>
          </p:nvPr>
        </p:nvSpPr>
        <p:spPr>
          <a:noFill/>
        </p:spPr>
        <p:txBody>
          <a:bodyPr/>
          <a:lstStyle/>
          <a:p>
            <a:r>
              <a:rPr lang="en-US" smtClean="0"/>
              <a:t>. </a:t>
            </a:r>
            <a:endParaRPr lang="en-US" sz="1400">
              <a:latin typeface="Arial" charset="0"/>
            </a:endParaRPr>
          </a:p>
        </p:txBody>
      </p:sp>
      <p:sp>
        <p:nvSpPr>
          <p:cNvPr id="8" name="Slide Number Placeholder 5"/>
          <p:cNvSpPr>
            <a:spLocks noGrp="1"/>
          </p:cNvSpPr>
          <p:nvPr>
            <p:ph type="sldNum" sz="quarter" idx="12"/>
          </p:nvPr>
        </p:nvSpPr>
        <p:spPr/>
        <p:txBody>
          <a:bodyPr/>
          <a:lstStyle/>
          <a:p>
            <a:pPr>
              <a:defRPr/>
            </a:pPr>
            <a:fld id="{35DDA0E7-55D7-47D4-9378-CC16430EA599}" type="slidenum">
              <a:rPr lang="en-US"/>
              <a:pPr>
                <a:defRPr/>
              </a:pPr>
              <a:t>18</a:t>
            </a:fld>
            <a:endParaRPr lang="en-US"/>
          </a:p>
        </p:txBody>
      </p:sp>
      <p:sp>
        <p:nvSpPr>
          <p:cNvPr id="26629" name="Rectangle 2"/>
          <p:cNvSpPr>
            <a:spLocks noGrp="1" noChangeArrowheads="1"/>
          </p:cNvSpPr>
          <p:nvPr>
            <p:ph sz="quarter" idx="1"/>
          </p:nvPr>
        </p:nvSpPr>
        <p:spPr>
          <a:xfrm>
            <a:off x="39688" y="1447800"/>
            <a:ext cx="8208962" cy="4114800"/>
          </a:xfrm>
        </p:spPr>
        <p:txBody>
          <a:bodyPr>
            <a:noAutofit/>
          </a:bodyPr>
          <a:lstStyle/>
          <a:p>
            <a:pPr eaLnBrk="1" hangingPunct="1"/>
            <a:r>
              <a:rPr lang="en-US" sz="2800" dirty="0" smtClean="0"/>
              <a:t>Communism in Russia</a:t>
            </a:r>
          </a:p>
          <a:p>
            <a:pPr lvl="1" eaLnBrk="1" hangingPunct="1"/>
            <a:r>
              <a:rPr lang="en-US" sz="2800" dirty="0" smtClean="0"/>
              <a:t>War Communism</a:t>
            </a:r>
          </a:p>
          <a:p>
            <a:pPr lvl="1" eaLnBrk="1" hangingPunct="1"/>
            <a:r>
              <a:rPr lang="en-US" sz="2800" dirty="0" smtClean="0"/>
              <a:t>The New Economic Policy</a:t>
            </a:r>
          </a:p>
          <a:p>
            <a:pPr lvl="1" eaLnBrk="1" hangingPunct="1"/>
            <a:r>
              <a:rPr lang="en-US" sz="2800" dirty="0" smtClean="0"/>
              <a:t>Joseph Stalin (1879-1953)</a:t>
            </a:r>
          </a:p>
          <a:p>
            <a:pPr lvl="1" eaLnBrk="1" hangingPunct="1"/>
            <a:r>
              <a:rPr lang="en-US" sz="2800" dirty="0" smtClean="0"/>
              <a:t>First Five-Year Plan</a:t>
            </a:r>
          </a:p>
          <a:p>
            <a:pPr lvl="1" eaLnBrk="1" hangingPunct="1"/>
            <a:r>
              <a:rPr lang="en-US" sz="2800" dirty="0" smtClean="0"/>
              <a:t>Collectivization of </a:t>
            </a:r>
          </a:p>
          <a:p>
            <a:pPr lvl="1" eaLnBrk="1" hangingPunct="1">
              <a:buFont typeface="Wingdings" pitchFamily="2" charset="2"/>
              <a:buNone/>
            </a:pPr>
            <a:r>
              <a:rPr lang="en-US" sz="2800" dirty="0" smtClean="0"/>
              <a:t>              Agriculture</a:t>
            </a:r>
          </a:p>
          <a:p>
            <a:pPr lvl="2" eaLnBrk="1" hangingPunct="1"/>
            <a:r>
              <a:rPr lang="en-US" sz="2800" dirty="0" smtClean="0"/>
              <a:t> punishing </a:t>
            </a:r>
            <a:r>
              <a:rPr lang="en-US" sz="2800" i="1" dirty="0" smtClean="0"/>
              <a:t>kulaks</a:t>
            </a:r>
          </a:p>
        </p:txBody>
      </p:sp>
      <p:sp>
        <p:nvSpPr>
          <p:cNvPr id="26630" name="Rectangle 3"/>
          <p:cNvSpPr>
            <a:spLocks noChangeArrowheads="1"/>
          </p:cNvSpPr>
          <p:nvPr/>
        </p:nvSpPr>
        <p:spPr bwMode="auto">
          <a:xfrm>
            <a:off x="0" y="533400"/>
            <a:ext cx="8915400" cy="579437"/>
          </a:xfrm>
          <a:prstGeom prst="rect">
            <a:avLst/>
          </a:prstGeom>
          <a:noFill/>
          <a:ln w="9525">
            <a:noFill/>
            <a:miter lim="800000"/>
            <a:headEnd/>
            <a:tailEnd/>
          </a:ln>
        </p:spPr>
        <p:txBody>
          <a:bodyPr anchor="b">
            <a:spAutoFit/>
          </a:bodyPr>
          <a:lstStyle/>
          <a:p>
            <a:pPr algn="ctr"/>
            <a:r>
              <a:rPr lang="en-US" sz="3200" dirty="0">
                <a:solidFill>
                  <a:srgbClr val="FFCC00"/>
                </a:solidFill>
                <a:latin typeface="Arial" charset="0"/>
              </a:rPr>
              <a:t>Challenges to the </a:t>
            </a:r>
            <a:r>
              <a:rPr lang="en-US" sz="3200" dirty="0" smtClean="0">
                <a:solidFill>
                  <a:srgbClr val="FFCC00"/>
                </a:solidFill>
                <a:latin typeface="Arial" charset="0"/>
              </a:rPr>
              <a:t>System</a:t>
            </a:r>
            <a:endParaRPr lang="en-US" sz="3200" dirty="0">
              <a:solidFill>
                <a:srgbClr val="FFCC00"/>
              </a:solidFill>
              <a:latin typeface="Arial" charset="0"/>
            </a:endParaRPr>
          </a:p>
        </p:txBody>
      </p:sp>
      <p:sp>
        <p:nvSpPr>
          <p:cNvPr id="26631" name="Rectangle 4"/>
          <p:cNvSpPr>
            <a:spLocks noChangeArrowheads="1"/>
          </p:cNvSpPr>
          <p:nvPr/>
        </p:nvSpPr>
        <p:spPr bwMode="auto">
          <a:xfrm>
            <a:off x="609600" y="1100138"/>
            <a:ext cx="7823200" cy="127000"/>
          </a:xfrm>
          <a:prstGeom prst="rect">
            <a:avLst/>
          </a:prstGeom>
          <a:gradFill rotWithShape="0">
            <a:gsLst>
              <a:gs pos="0">
                <a:srgbClr val="755219"/>
              </a:gs>
              <a:gs pos="50000">
                <a:srgbClr val="FCB136"/>
              </a:gs>
              <a:gs pos="100000">
                <a:srgbClr val="755219"/>
              </a:gs>
            </a:gsLst>
            <a:lin ang="5400000" scaled="1"/>
          </a:gradFill>
          <a:ln w="9525">
            <a:noFill/>
            <a:miter lim="800000"/>
            <a:headEnd/>
            <a:tailEnd/>
          </a:ln>
        </p:spPr>
        <p:txBody>
          <a:bodyPr wrap="none" anchor="ctr"/>
          <a:lstStyle/>
          <a:p>
            <a:pPr algn="ctr"/>
            <a:endParaRPr lang="en-US" sz="800"/>
          </a:p>
        </p:txBody>
      </p:sp>
      <p:pic>
        <p:nvPicPr>
          <p:cNvPr id="26632" name="Picture 7" descr="stalin1937"/>
          <p:cNvPicPr>
            <a:picLocks noChangeAspect="1" noChangeArrowheads="1"/>
          </p:cNvPicPr>
          <p:nvPr/>
        </p:nvPicPr>
        <p:blipFill>
          <a:blip r:embed="rId3"/>
          <a:srcRect/>
          <a:stretch>
            <a:fillRect/>
          </a:stretch>
        </p:blipFill>
        <p:spPr bwMode="auto">
          <a:xfrm>
            <a:off x="4495800" y="1676400"/>
            <a:ext cx="4304912" cy="3817938"/>
          </a:xfrm>
          <a:prstGeom prst="rect">
            <a:avLst/>
          </a:prstGeom>
          <a:noFill/>
          <a:ln w="9525">
            <a:solidFill>
              <a:schemeClr val="hlink"/>
            </a:solidFill>
            <a:miter lim="800000"/>
            <a:headEnd/>
            <a:tailEnd/>
          </a:ln>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Date Placeholder 3"/>
          <p:cNvSpPr>
            <a:spLocks noGrp="1"/>
          </p:cNvSpPr>
          <p:nvPr>
            <p:ph type="dt" sz="half" idx="10"/>
          </p:nvPr>
        </p:nvSpPr>
        <p:spPr>
          <a:noFill/>
        </p:spPr>
        <p:txBody>
          <a:bodyPr/>
          <a:lstStyle/>
          <a:p>
            <a:r>
              <a:rPr lang="en-US" smtClean="0"/>
              <a:t>. </a:t>
            </a:r>
            <a:endParaRPr lang="en-US" sz="1400">
              <a:latin typeface="Arial" charset="0"/>
            </a:endParaRPr>
          </a:p>
        </p:txBody>
      </p:sp>
      <p:sp>
        <p:nvSpPr>
          <p:cNvPr id="9" name="Slide Number Placeholder 5"/>
          <p:cNvSpPr>
            <a:spLocks noGrp="1"/>
          </p:cNvSpPr>
          <p:nvPr>
            <p:ph type="sldNum" sz="quarter" idx="12"/>
          </p:nvPr>
        </p:nvSpPr>
        <p:spPr/>
        <p:txBody>
          <a:bodyPr/>
          <a:lstStyle/>
          <a:p>
            <a:pPr>
              <a:defRPr/>
            </a:pPr>
            <a:fld id="{4E71A00C-AA7A-446B-83E2-476FC3629616}" type="slidenum">
              <a:rPr lang="en-US"/>
              <a:pPr>
                <a:defRPr/>
              </a:pPr>
              <a:t>19</a:t>
            </a:fld>
            <a:endParaRPr lang="en-US"/>
          </a:p>
        </p:txBody>
      </p:sp>
      <p:sp>
        <p:nvSpPr>
          <p:cNvPr id="27653" name="Rectangle 1026"/>
          <p:cNvSpPr>
            <a:spLocks noGrp="1" noChangeArrowheads="1"/>
          </p:cNvSpPr>
          <p:nvPr>
            <p:ph sz="quarter" idx="1"/>
          </p:nvPr>
        </p:nvSpPr>
        <p:spPr>
          <a:xfrm>
            <a:off x="457200" y="1447800"/>
            <a:ext cx="8208963" cy="4114800"/>
          </a:xfrm>
        </p:spPr>
        <p:txBody>
          <a:bodyPr/>
          <a:lstStyle/>
          <a:p>
            <a:pPr eaLnBrk="1" hangingPunct="1"/>
            <a:r>
              <a:rPr lang="en-US" dirty="0" smtClean="0"/>
              <a:t>Communism in Russia</a:t>
            </a:r>
          </a:p>
          <a:p>
            <a:pPr lvl="1" eaLnBrk="1" hangingPunct="1"/>
            <a:r>
              <a:rPr lang="en-US" sz="2400" dirty="0" smtClean="0"/>
              <a:t>The Great Purge, 1934</a:t>
            </a:r>
          </a:p>
          <a:p>
            <a:pPr lvl="1" eaLnBrk="1" hangingPunct="1"/>
            <a:r>
              <a:rPr lang="en-US" sz="2400" dirty="0" smtClean="0"/>
              <a:t>“Congress of Victors”</a:t>
            </a:r>
          </a:p>
          <a:p>
            <a:pPr lvl="1" eaLnBrk="1" hangingPunct="1"/>
            <a:r>
              <a:rPr lang="en-US" sz="2400" dirty="0" smtClean="0"/>
              <a:t>“Congress of Victims”</a:t>
            </a:r>
          </a:p>
          <a:p>
            <a:pPr lvl="1" eaLnBrk="1" hangingPunct="1"/>
            <a:r>
              <a:rPr lang="en-US" sz="2400" dirty="0" smtClean="0"/>
              <a:t>Labor camps</a:t>
            </a:r>
          </a:p>
          <a:p>
            <a:pPr lvl="1" eaLnBrk="1" hangingPunct="1"/>
            <a:r>
              <a:rPr lang="en-US" sz="2400" dirty="0" smtClean="0"/>
              <a:t>“cleansing”</a:t>
            </a:r>
          </a:p>
        </p:txBody>
      </p:sp>
      <p:sp>
        <p:nvSpPr>
          <p:cNvPr id="27654" name="Rectangle 1027"/>
          <p:cNvSpPr>
            <a:spLocks noChangeArrowheads="1"/>
          </p:cNvSpPr>
          <p:nvPr/>
        </p:nvSpPr>
        <p:spPr bwMode="auto">
          <a:xfrm>
            <a:off x="0" y="258763"/>
            <a:ext cx="8915400" cy="579437"/>
          </a:xfrm>
          <a:prstGeom prst="rect">
            <a:avLst/>
          </a:prstGeom>
          <a:noFill/>
          <a:ln w="9525">
            <a:noFill/>
            <a:miter lim="800000"/>
            <a:headEnd/>
            <a:tailEnd/>
          </a:ln>
        </p:spPr>
        <p:txBody>
          <a:bodyPr anchor="b">
            <a:spAutoFit/>
          </a:bodyPr>
          <a:lstStyle/>
          <a:p>
            <a:pPr algn="ctr"/>
            <a:r>
              <a:rPr lang="en-US" sz="3200">
                <a:solidFill>
                  <a:srgbClr val="FFCC00"/>
                </a:solidFill>
                <a:latin typeface="Arial" charset="0"/>
              </a:rPr>
              <a:t>Challenges to the Liberal Order</a:t>
            </a:r>
          </a:p>
        </p:txBody>
      </p:sp>
      <p:sp>
        <p:nvSpPr>
          <p:cNvPr id="27655" name="Rectangle 1028"/>
          <p:cNvSpPr>
            <a:spLocks noChangeArrowheads="1"/>
          </p:cNvSpPr>
          <p:nvPr/>
        </p:nvSpPr>
        <p:spPr bwMode="auto">
          <a:xfrm>
            <a:off x="609600" y="1100138"/>
            <a:ext cx="7823200" cy="127000"/>
          </a:xfrm>
          <a:prstGeom prst="rect">
            <a:avLst/>
          </a:prstGeom>
          <a:gradFill rotWithShape="0">
            <a:gsLst>
              <a:gs pos="0">
                <a:srgbClr val="755219"/>
              </a:gs>
              <a:gs pos="50000">
                <a:srgbClr val="FCB136"/>
              </a:gs>
              <a:gs pos="100000">
                <a:srgbClr val="755219"/>
              </a:gs>
            </a:gsLst>
            <a:lin ang="5400000" scaled="1"/>
          </a:gradFill>
          <a:ln w="9525">
            <a:noFill/>
            <a:miter lim="800000"/>
            <a:headEnd/>
            <a:tailEnd/>
          </a:ln>
        </p:spPr>
        <p:txBody>
          <a:bodyPr wrap="none" anchor="ctr"/>
          <a:lstStyle/>
          <a:p>
            <a:pPr algn="ctr"/>
            <a:endParaRPr lang="en-US" sz="800"/>
          </a:p>
        </p:txBody>
      </p:sp>
      <p:pic>
        <p:nvPicPr>
          <p:cNvPr id="27656" name="Picture 1029" descr="Stalin_purge"/>
          <p:cNvPicPr>
            <a:picLocks noChangeAspect="1" noChangeArrowheads="1"/>
          </p:cNvPicPr>
          <p:nvPr/>
        </p:nvPicPr>
        <p:blipFill>
          <a:blip r:embed="rId3"/>
          <a:srcRect/>
          <a:stretch>
            <a:fillRect/>
          </a:stretch>
        </p:blipFill>
        <p:spPr bwMode="auto">
          <a:xfrm>
            <a:off x="3886200" y="1981200"/>
            <a:ext cx="5412940" cy="4051300"/>
          </a:xfrm>
          <a:prstGeom prst="rect">
            <a:avLst/>
          </a:prstGeom>
          <a:noFill/>
          <a:ln w="28575">
            <a:solidFill>
              <a:schemeClr val="hlink"/>
            </a:solidFill>
            <a:miter lim="800000"/>
            <a:headEnd/>
            <a:tailEnd/>
          </a:ln>
        </p:spPr>
      </p:pic>
      <p:sp>
        <p:nvSpPr>
          <p:cNvPr id="27657" name="Text Box 1030"/>
          <p:cNvSpPr txBox="1">
            <a:spLocks noChangeArrowheads="1"/>
          </p:cNvSpPr>
          <p:nvPr/>
        </p:nvSpPr>
        <p:spPr bwMode="auto">
          <a:xfrm>
            <a:off x="1447800" y="4875213"/>
            <a:ext cx="2514600" cy="915987"/>
          </a:xfrm>
          <a:prstGeom prst="rect">
            <a:avLst/>
          </a:prstGeom>
          <a:noFill/>
          <a:ln w="12700">
            <a:noFill/>
            <a:miter lim="800000"/>
            <a:headEnd type="none" w="sm" len="sm"/>
            <a:tailEnd type="none" w="sm" len="sm"/>
          </a:ln>
        </p:spPr>
        <p:txBody>
          <a:bodyPr>
            <a:spAutoFit/>
          </a:bodyPr>
          <a:lstStyle/>
          <a:p>
            <a:pPr algn="ctr">
              <a:spcBef>
                <a:spcPct val="50000"/>
              </a:spcBef>
            </a:pPr>
            <a:r>
              <a:rPr lang="en-US" sz="1800"/>
              <a:t>Stalin faces down “Capitalist Enemies” ~ 1930s poster</a:t>
            </a: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npo000002"/>
          <p:cNvPicPr>
            <a:picLocks noChangeAspect="1" noChangeArrowheads="1"/>
          </p:cNvPicPr>
          <p:nvPr/>
        </p:nvPicPr>
        <p:blipFill>
          <a:blip r:embed="rId3"/>
          <a:srcRect/>
          <a:stretch>
            <a:fillRect/>
          </a:stretch>
        </p:blipFill>
        <p:spPr bwMode="auto">
          <a:xfrm>
            <a:off x="2667000" y="1981200"/>
            <a:ext cx="2432050" cy="3429000"/>
          </a:xfrm>
          <a:prstGeom prst="rect">
            <a:avLst/>
          </a:prstGeom>
          <a:noFill/>
          <a:ln w="9525" algn="ctr">
            <a:noFill/>
            <a:miter lim="800000"/>
            <a:headEnd/>
            <a:tailEnd/>
          </a:ln>
        </p:spPr>
      </p:pic>
      <p:sp>
        <p:nvSpPr>
          <p:cNvPr id="2051" name="AutoShape 3"/>
          <p:cNvSpPr>
            <a:spLocks noChangeArrowheads="1"/>
          </p:cNvSpPr>
          <p:nvPr/>
        </p:nvSpPr>
        <p:spPr bwMode="auto">
          <a:xfrm>
            <a:off x="4495800" y="762000"/>
            <a:ext cx="4191000" cy="1752600"/>
          </a:xfrm>
          <a:prstGeom prst="wedgeEllipseCallout">
            <a:avLst>
              <a:gd name="adj1" fmla="val -42574"/>
              <a:gd name="adj2" fmla="val 57792"/>
            </a:avLst>
          </a:prstGeom>
          <a:solidFill>
            <a:srgbClr val="FFFF99"/>
          </a:solidFill>
          <a:ln w="9525">
            <a:solidFill>
              <a:schemeClr val="tx1"/>
            </a:solidFill>
            <a:miter lim="800000"/>
            <a:headEnd/>
            <a:tailEnd/>
          </a:ln>
        </p:spPr>
        <p:txBody>
          <a:bodyPr/>
          <a:lstStyle/>
          <a:p>
            <a:pPr algn="ctr" eaLnBrk="1" hangingPunct="1"/>
            <a:endParaRPr lang="en-US" sz="1800">
              <a:latin typeface="Arial" charset="0"/>
            </a:endParaRPr>
          </a:p>
        </p:txBody>
      </p:sp>
      <p:sp>
        <p:nvSpPr>
          <p:cNvPr id="2052" name="Text Box 4"/>
          <p:cNvSpPr txBox="1">
            <a:spLocks noChangeArrowheads="1"/>
          </p:cNvSpPr>
          <p:nvPr/>
        </p:nvSpPr>
        <p:spPr bwMode="auto">
          <a:xfrm>
            <a:off x="5105400" y="1143000"/>
            <a:ext cx="3005138" cy="1323439"/>
          </a:xfrm>
          <a:prstGeom prst="rect">
            <a:avLst/>
          </a:prstGeom>
          <a:noFill/>
          <a:ln w="9525">
            <a:noFill/>
            <a:miter lim="800000"/>
            <a:headEnd/>
            <a:tailEnd/>
          </a:ln>
        </p:spPr>
        <p:txBody>
          <a:bodyPr>
            <a:spAutoFit/>
          </a:bodyPr>
          <a:lstStyle/>
          <a:p>
            <a:pPr algn="ctr" eaLnBrk="1" hangingPunct="1">
              <a:spcBef>
                <a:spcPct val="50000"/>
              </a:spcBef>
            </a:pPr>
            <a:r>
              <a:rPr lang="en-GB" sz="2000" b="1" dirty="0">
                <a:latin typeface="Arial" charset="0"/>
              </a:rPr>
              <a:t>What </a:t>
            </a:r>
            <a:r>
              <a:rPr lang="en-GB" sz="2000" b="1" dirty="0" smtClean="0">
                <a:latin typeface="Arial" charset="0"/>
              </a:rPr>
              <a:t>inspired </a:t>
            </a:r>
            <a:r>
              <a:rPr lang="en-GB" sz="2000" b="1" dirty="0">
                <a:latin typeface="Arial" charset="0"/>
              </a:rPr>
              <a:t>people to </a:t>
            </a:r>
            <a:r>
              <a:rPr lang="en-GB" sz="2000" b="1" dirty="0" smtClean="0">
                <a:latin typeface="Arial" charset="0"/>
              </a:rPr>
              <a:t>revolt during the French Revolution in the late 18</a:t>
            </a:r>
            <a:r>
              <a:rPr lang="en-GB" sz="2000" b="1" baseline="30000" dirty="0" smtClean="0">
                <a:latin typeface="Arial" charset="0"/>
              </a:rPr>
              <a:t>th</a:t>
            </a:r>
            <a:r>
              <a:rPr lang="en-GB" sz="2000" b="1" dirty="0" smtClean="0">
                <a:latin typeface="Arial" charset="0"/>
              </a:rPr>
              <a:t> century?</a:t>
            </a:r>
            <a:endParaRPr lang="en-GB" sz="2000" b="1" dirty="0">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81000" y="3048000"/>
            <a:ext cx="8077200" cy="4572000"/>
          </a:xfrm>
        </p:spPr>
        <p:txBody>
          <a:bodyPr>
            <a:normAutofit fontScale="90000"/>
          </a:bodyPr>
          <a:lstStyle/>
          <a:p>
            <a:pPr algn="l" eaLnBrk="1" hangingPunct="1"/>
            <a:r>
              <a:rPr lang="en-US" sz="2800" dirty="0" smtClean="0">
                <a:solidFill>
                  <a:schemeClr val="tx1"/>
                </a:solidFill>
              </a:rPr>
              <a:t>We are still the only country of </a:t>
            </a:r>
            <a:br>
              <a:rPr lang="en-US" sz="2800" dirty="0" smtClean="0">
                <a:solidFill>
                  <a:schemeClr val="tx1"/>
                </a:solidFill>
              </a:rPr>
            </a:br>
            <a:r>
              <a:rPr lang="en-US" sz="2800" dirty="0" smtClean="0">
                <a:solidFill>
                  <a:schemeClr val="tx1"/>
                </a:solidFill>
              </a:rPr>
              <a:t>the proletarian  dictatorship and</a:t>
            </a:r>
            <a:br>
              <a:rPr lang="en-US" sz="2800" dirty="0" smtClean="0">
                <a:solidFill>
                  <a:schemeClr val="tx1"/>
                </a:solidFill>
              </a:rPr>
            </a:br>
            <a:r>
              <a:rPr lang="en-US" sz="2800" dirty="0" smtClean="0">
                <a:solidFill>
                  <a:schemeClr val="tx1"/>
                </a:solidFill>
              </a:rPr>
              <a:t> are surrounded by capitalist </a:t>
            </a:r>
            <a:br>
              <a:rPr lang="en-US" sz="2800" dirty="0" smtClean="0">
                <a:solidFill>
                  <a:schemeClr val="tx1"/>
                </a:solidFill>
              </a:rPr>
            </a:br>
            <a:r>
              <a:rPr lang="en-US" sz="2800" dirty="0" smtClean="0">
                <a:solidFill>
                  <a:schemeClr val="tx1"/>
                </a:solidFill>
              </a:rPr>
              <a:t>countries, many of which are </a:t>
            </a:r>
            <a:br>
              <a:rPr lang="en-US" sz="2800" dirty="0" smtClean="0">
                <a:solidFill>
                  <a:schemeClr val="tx1"/>
                </a:solidFill>
              </a:rPr>
            </a:br>
            <a:r>
              <a:rPr lang="en-US" sz="2800" dirty="0" smtClean="0">
                <a:solidFill>
                  <a:schemeClr val="tx1"/>
                </a:solidFill>
              </a:rPr>
              <a:t>far in advance  of us technically</a:t>
            </a:r>
            <a:br>
              <a:rPr lang="en-US" sz="2800" dirty="0" smtClean="0">
                <a:solidFill>
                  <a:schemeClr val="tx1"/>
                </a:solidFill>
              </a:rPr>
            </a:br>
            <a:r>
              <a:rPr lang="en-US" sz="2800" dirty="0" smtClean="0">
                <a:solidFill>
                  <a:schemeClr val="tx1"/>
                </a:solidFill>
              </a:rPr>
              <a:t>and economically…. We must </a:t>
            </a:r>
            <a:br>
              <a:rPr lang="en-US" sz="2800" dirty="0" smtClean="0">
                <a:solidFill>
                  <a:schemeClr val="tx1"/>
                </a:solidFill>
              </a:rPr>
            </a:br>
            <a:r>
              <a:rPr lang="en-US" sz="2800" dirty="0" smtClean="0">
                <a:solidFill>
                  <a:schemeClr val="tx1"/>
                </a:solidFill>
              </a:rPr>
              <a:t>overtake and outstrip the advanced technology of the developed capitalist countries. That is why a fast rate of development of our industry is necessary and imperative.</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endParaRPr lang="en-US" dirty="0" smtClean="0">
              <a:solidFill>
                <a:schemeClr val="tx1"/>
              </a:solidFill>
            </a:endParaRPr>
          </a:p>
        </p:txBody>
      </p:sp>
      <p:sp>
        <p:nvSpPr>
          <p:cNvPr id="2051" name="Text Box 3"/>
          <p:cNvSpPr txBox="1">
            <a:spLocks noChangeArrowheads="1"/>
          </p:cNvSpPr>
          <p:nvPr/>
        </p:nvSpPr>
        <p:spPr bwMode="auto">
          <a:xfrm>
            <a:off x="6019800" y="457200"/>
            <a:ext cx="1066800" cy="366713"/>
          </a:xfrm>
          <a:prstGeom prst="rect">
            <a:avLst/>
          </a:prstGeom>
          <a:noFill/>
          <a:ln w="9525">
            <a:noFill/>
            <a:miter lim="800000"/>
            <a:headEnd/>
            <a:tailEnd/>
          </a:ln>
        </p:spPr>
        <p:txBody>
          <a:bodyPr>
            <a:spAutoFit/>
          </a:bodyPr>
          <a:lstStyle/>
          <a:p>
            <a:pPr eaLnBrk="1" hangingPunct="1">
              <a:spcBef>
                <a:spcPct val="50000"/>
              </a:spcBef>
            </a:pPr>
            <a:endParaRPr lang="en-US" sz="1800">
              <a:latin typeface="Arial" charset="0"/>
            </a:endParaRPr>
          </a:p>
        </p:txBody>
      </p:sp>
      <p:pic>
        <p:nvPicPr>
          <p:cNvPr id="2052" name="Picture 4" descr="Stalin_mariscal.jpg                                            00215ED6Macintosh HD                   BFF2B250:"/>
          <p:cNvPicPr>
            <a:picLocks noChangeAspect="1" noChangeArrowheads="1"/>
          </p:cNvPicPr>
          <p:nvPr/>
        </p:nvPicPr>
        <p:blipFill>
          <a:blip r:embed="rId3"/>
          <a:srcRect/>
          <a:stretch>
            <a:fillRect/>
          </a:stretch>
        </p:blipFill>
        <p:spPr bwMode="auto">
          <a:xfrm>
            <a:off x="5791200" y="457200"/>
            <a:ext cx="2562225" cy="2590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609600"/>
            <a:ext cx="7772400" cy="762000"/>
          </a:xfrm>
        </p:spPr>
        <p:txBody>
          <a:bodyPr/>
          <a:lstStyle/>
          <a:p>
            <a:pPr eaLnBrk="1" hangingPunct="1"/>
            <a:r>
              <a:rPr lang="en-US" smtClean="0"/>
              <a:t>Persuasion	         Intimidation</a:t>
            </a:r>
          </a:p>
        </p:txBody>
      </p:sp>
      <p:sp>
        <p:nvSpPr>
          <p:cNvPr id="4099" name="Rectangle 3"/>
          <p:cNvSpPr>
            <a:spLocks noGrp="1" noChangeArrowheads="1"/>
          </p:cNvSpPr>
          <p:nvPr>
            <p:ph type="body" sz="half" idx="1"/>
          </p:nvPr>
        </p:nvSpPr>
        <p:spPr>
          <a:xfrm>
            <a:off x="685800" y="1676400"/>
            <a:ext cx="3810000" cy="4495800"/>
          </a:xfrm>
        </p:spPr>
        <p:txBody>
          <a:bodyPr/>
          <a:lstStyle/>
          <a:p>
            <a:pPr eaLnBrk="1" hangingPunct="1">
              <a:lnSpc>
                <a:spcPct val="90000"/>
              </a:lnSpc>
            </a:pPr>
            <a:r>
              <a:rPr lang="en-US" smtClean="0"/>
              <a:t>Government controls all media</a:t>
            </a:r>
          </a:p>
          <a:p>
            <a:pPr eaLnBrk="1" hangingPunct="1">
              <a:lnSpc>
                <a:spcPct val="90000"/>
              </a:lnSpc>
            </a:pPr>
            <a:r>
              <a:rPr lang="en-US" smtClean="0"/>
              <a:t>Constant propaganda in support of government policies</a:t>
            </a:r>
          </a:p>
          <a:p>
            <a:pPr eaLnBrk="1" hangingPunct="1">
              <a:lnSpc>
                <a:spcPct val="90000"/>
              </a:lnSpc>
            </a:pPr>
            <a:r>
              <a:rPr lang="en-US" smtClean="0"/>
              <a:t>Education used to teach children service to the state</a:t>
            </a:r>
          </a:p>
          <a:p>
            <a:pPr eaLnBrk="1" hangingPunct="1">
              <a:lnSpc>
                <a:spcPct val="90000"/>
              </a:lnSpc>
            </a:pPr>
            <a:r>
              <a:rPr lang="en-US" smtClean="0"/>
              <a:t>Must join the “Party” to advance in any profession</a:t>
            </a:r>
            <a:endParaRPr lang="en-US" sz="2000" smtClean="0"/>
          </a:p>
          <a:p>
            <a:pPr eaLnBrk="1" hangingPunct="1">
              <a:lnSpc>
                <a:spcPct val="90000"/>
              </a:lnSpc>
            </a:pPr>
            <a:endParaRPr lang="en-US" sz="2000" smtClean="0"/>
          </a:p>
        </p:txBody>
      </p:sp>
      <p:sp>
        <p:nvSpPr>
          <p:cNvPr id="4100" name="Rectangle 4"/>
          <p:cNvSpPr>
            <a:spLocks noGrp="1" noChangeArrowheads="1"/>
          </p:cNvSpPr>
          <p:nvPr>
            <p:ph type="body" sz="half" idx="2"/>
          </p:nvPr>
        </p:nvSpPr>
        <p:spPr>
          <a:xfrm>
            <a:off x="4953000" y="1676400"/>
            <a:ext cx="3505200" cy="4114800"/>
          </a:xfrm>
        </p:spPr>
        <p:txBody>
          <a:bodyPr/>
          <a:lstStyle/>
          <a:p>
            <a:pPr eaLnBrk="1" hangingPunct="1"/>
            <a:r>
              <a:rPr lang="en-US" smtClean="0"/>
              <a:t>Government exercises censorship over competing views</a:t>
            </a:r>
          </a:p>
          <a:p>
            <a:pPr eaLnBrk="1" hangingPunct="1"/>
            <a:r>
              <a:rPr lang="en-US" smtClean="0"/>
              <a:t>Terror against “enemies of the state” - secret police, political prisons</a:t>
            </a:r>
          </a:p>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04800" y="609600"/>
            <a:ext cx="8458200" cy="609600"/>
          </a:xfrm>
        </p:spPr>
        <p:txBody>
          <a:bodyPr>
            <a:normAutofit fontScale="90000"/>
          </a:bodyPr>
          <a:lstStyle/>
          <a:p>
            <a:pPr eaLnBrk="1" hangingPunct="1"/>
            <a:r>
              <a:rPr lang="en-US" sz="3200" b="1" smtClean="0"/>
              <a:t>Features of Totalitarianism in Stalinist Russia: Intimidation</a:t>
            </a:r>
            <a:endParaRPr lang="en-US" smtClean="0"/>
          </a:p>
        </p:txBody>
      </p:sp>
      <p:sp>
        <p:nvSpPr>
          <p:cNvPr id="5123" name="Rectangle 3"/>
          <p:cNvSpPr>
            <a:spLocks noGrp="1" noChangeArrowheads="1"/>
          </p:cNvSpPr>
          <p:nvPr>
            <p:ph type="body" idx="1"/>
          </p:nvPr>
        </p:nvSpPr>
        <p:spPr>
          <a:xfrm>
            <a:off x="685800" y="1905000"/>
            <a:ext cx="7772400" cy="4648200"/>
          </a:xfrm>
        </p:spPr>
        <p:txBody>
          <a:bodyPr/>
          <a:lstStyle/>
          <a:p>
            <a:pPr eaLnBrk="1" hangingPunct="1">
              <a:lnSpc>
                <a:spcPct val="90000"/>
              </a:lnSpc>
            </a:pPr>
            <a:r>
              <a:rPr lang="en-US" dirty="0" smtClean="0"/>
              <a:t>Secret Police </a:t>
            </a:r>
          </a:p>
          <a:p>
            <a:pPr eaLnBrk="1" hangingPunct="1">
              <a:lnSpc>
                <a:spcPct val="90000"/>
              </a:lnSpc>
            </a:pPr>
            <a:r>
              <a:rPr lang="en-US" dirty="0" smtClean="0"/>
              <a:t>Campaigns against kulaks, people who were “wreckers” of the state, national minorities</a:t>
            </a:r>
          </a:p>
          <a:p>
            <a:pPr eaLnBrk="1" hangingPunct="1">
              <a:lnSpc>
                <a:spcPct val="90000"/>
              </a:lnSpc>
            </a:pPr>
            <a:r>
              <a:rPr lang="en-US" dirty="0" smtClean="0"/>
              <a:t>Gulags - Work camps in Siberia for any critics of the regime</a:t>
            </a:r>
          </a:p>
          <a:p>
            <a:pPr eaLnBrk="1" hangingPunct="1">
              <a:lnSpc>
                <a:spcPct val="90000"/>
              </a:lnSpc>
            </a:pPr>
            <a:r>
              <a:rPr lang="en-US" dirty="0" smtClean="0"/>
              <a:t>Purge Trials (1936-38) aimed at all opposition to Stalin within the Communist Party </a:t>
            </a:r>
          </a:p>
          <a:p>
            <a:pPr eaLnBrk="1" hangingPunct="1">
              <a:lnSpc>
                <a:spcPct val="90000"/>
              </a:lnSpc>
            </a:pPr>
            <a:r>
              <a:rPr lang="en-US" dirty="0" smtClean="0"/>
              <a:t>PROPAGANDA!!!</a:t>
            </a:r>
          </a:p>
          <a:p>
            <a:pPr eaLnBrk="1" hangingPunct="1">
              <a:lnSpc>
                <a:spcPct val="90000"/>
              </a:lnSpc>
            </a:pPr>
            <a:endParaRPr lang="en-US" sz="2800" i="1" dirty="0" smtClean="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endParaRPr lang="en-US" smtClean="0"/>
          </a:p>
        </p:txBody>
      </p:sp>
      <p:pic>
        <p:nvPicPr>
          <p:cNvPr id="7171" name="Picture 4" descr="&#10;poster-06.jpg                                                  00218B35Macintosh HD                   BFF2B250:"/>
          <p:cNvPicPr>
            <a:picLocks noGrp="1" noChangeAspect="1" noChangeArrowheads="1"/>
          </p:cNvPicPr>
          <p:nvPr>
            <p:ph idx="1"/>
          </p:nvPr>
        </p:nvPicPr>
        <p:blipFill>
          <a:blip r:embed="rId3"/>
          <a:srcRect/>
          <a:stretch>
            <a:fillRect/>
          </a:stretch>
        </p:blipFill>
        <p:spPr>
          <a:xfrm>
            <a:off x="457200" y="381000"/>
            <a:ext cx="8077200" cy="5734050"/>
          </a:xfrm>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endParaRPr lang="en-US" smtClean="0"/>
          </a:p>
        </p:txBody>
      </p:sp>
      <p:pic>
        <p:nvPicPr>
          <p:cNvPr id="8195" name="Picture 4" descr="PTV-i1424_l.jpg                                                00218B35Macintosh HD                   BFF2B250:"/>
          <p:cNvPicPr>
            <a:picLocks noGrp="1" noChangeAspect="1" noChangeArrowheads="1"/>
          </p:cNvPicPr>
          <p:nvPr>
            <p:ph idx="1"/>
          </p:nvPr>
        </p:nvPicPr>
        <p:blipFill>
          <a:blip r:embed="rId3"/>
          <a:srcRect/>
          <a:stretch>
            <a:fillRect/>
          </a:stretch>
        </p:blipFill>
        <p:spPr>
          <a:xfrm>
            <a:off x="304800" y="381000"/>
            <a:ext cx="8534400" cy="5680075"/>
          </a:xfr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04800" y="609600"/>
            <a:ext cx="8458200" cy="1143000"/>
          </a:xfrm>
        </p:spPr>
        <p:txBody>
          <a:bodyPr>
            <a:normAutofit fontScale="90000"/>
          </a:bodyPr>
          <a:lstStyle/>
          <a:p>
            <a:pPr eaLnBrk="1" hangingPunct="1"/>
            <a:r>
              <a:rPr lang="en-US" smtClean="0"/>
              <a:t>Under the Great Stalin’s Guidance - Onward to Communism</a:t>
            </a:r>
          </a:p>
        </p:txBody>
      </p:sp>
      <p:pic>
        <p:nvPicPr>
          <p:cNvPr id="9219" name="Picture 6" descr="poster10.jpg                                                   00218B35Macintosh HD                   BFF2B250:"/>
          <p:cNvPicPr>
            <a:picLocks noGrp="1" noChangeAspect="1" noChangeArrowheads="1"/>
          </p:cNvPicPr>
          <p:nvPr>
            <p:ph idx="1"/>
          </p:nvPr>
        </p:nvPicPr>
        <p:blipFill>
          <a:blip r:embed="rId3"/>
          <a:srcRect/>
          <a:stretch>
            <a:fillRect/>
          </a:stretch>
        </p:blipFill>
        <p:spPr>
          <a:xfrm>
            <a:off x="1066800" y="1981200"/>
            <a:ext cx="7150100" cy="4727575"/>
          </a:xfrm>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257800" y="609600"/>
            <a:ext cx="3200400" cy="5410200"/>
          </a:xfrm>
        </p:spPr>
        <p:txBody>
          <a:bodyPr/>
          <a:lstStyle/>
          <a:p>
            <a:pPr eaLnBrk="1" hangingPunct="1"/>
            <a:r>
              <a:rPr lang="en-US" smtClean="0"/>
              <a:t>Come Comrades, Join Us on the Collective Farm!</a:t>
            </a:r>
          </a:p>
        </p:txBody>
      </p:sp>
      <p:pic>
        <p:nvPicPr>
          <p:cNvPr id="10243" name="Picture 4" descr="12.jpg                                                         00218B35Macintosh HD                   BFF2B250:"/>
          <p:cNvPicPr>
            <a:picLocks noGrp="1" noChangeAspect="1" noChangeArrowheads="1"/>
          </p:cNvPicPr>
          <p:nvPr>
            <p:ph idx="1"/>
          </p:nvPr>
        </p:nvPicPr>
        <p:blipFill>
          <a:blip r:embed="rId3"/>
          <a:srcRect/>
          <a:stretch>
            <a:fillRect/>
          </a:stretch>
        </p:blipFill>
        <p:spPr>
          <a:xfrm>
            <a:off x="381000" y="228600"/>
            <a:ext cx="4859338" cy="6400800"/>
          </a:xfrm>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334000" y="685800"/>
            <a:ext cx="3124200" cy="5029200"/>
          </a:xfrm>
        </p:spPr>
        <p:txBody>
          <a:bodyPr/>
          <a:lstStyle/>
          <a:p>
            <a:pPr eaLnBrk="1" hangingPunct="1"/>
            <a:r>
              <a:rPr lang="en-US" smtClean="0"/>
              <a:t>“Two worlds - two plans”</a:t>
            </a:r>
            <a:br>
              <a:rPr lang="en-US" smtClean="0"/>
            </a:br>
            <a:r>
              <a:rPr lang="en-US" smtClean="0"/>
              <a:t/>
            </a:r>
            <a:br>
              <a:rPr lang="en-US" smtClean="0"/>
            </a:br>
            <a:r>
              <a:rPr lang="en-US" sz="3200" smtClean="0"/>
              <a:t>We plant life</a:t>
            </a:r>
            <a:br>
              <a:rPr lang="en-US" sz="3200" smtClean="0"/>
            </a:br>
            <a:r>
              <a:rPr lang="en-US" sz="3200" smtClean="0"/>
              <a:t>They plant death</a:t>
            </a:r>
            <a:r>
              <a:rPr lang="en-US" smtClean="0"/>
              <a:t> </a:t>
            </a:r>
          </a:p>
        </p:txBody>
      </p:sp>
      <p:pic>
        <p:nvPicPr>
          <p:cNvPr id="11267" name="Picture 4" descr="soviet1.jpg                                                    00218B35Macintosh HD                   BFF2B250:"/>
          <p:cNvPicPr>
            <a:picLocks noGrp="1" noChangeAspect="1" noChangeArrowheads="1"/>
          </p:cNvPicPr>
          <p:nvPr>
            <p:ph idx="1"/>
          </p:nvPr>
        </p:nvPicPr>
        <p:blipFill>
          <a:blip r:embed="rId3"/>
          <a:srcRect/>
          <a:stretch>
            <a:fillRect/>
          </a:stretch>
        </p:blipFill>
        <p:spPr>
          <a:xfrm>
            <a:off x="457200" y="304800"/>
            <a:ext cx="4748213" cy="6553200"/>
          </a:xfrm>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096000" y="533400"/>
            <a:ext cx="2590800" cy="4495800"/>
          </a:xfrm>
        </p:spPr>
        <p:txBody>
          <a:bodyPr/>
          <a:lstStyle/>
          <a:p>
            <a:pPr eaLnBrk="1" hangingPunct="1"/>
            <a:r>
              <a:rPr lang="en-US" smtClean="0"/>
              <a:t>We Will Keep Out the Kulaks</a:t>
            </a:r>
          </a:p>
        </p:txBody>
      </p:sp>
      <p:pic>
        <p:nvPicPr>
          <p:cNvPr id="12291" name="Picture 4" descr="WeWillKeepOutTheKulaks1930.jpg                                 00218B35Macintosh HD                   BFF2B250:"/>
          <p:cNvPicPr>
            <a:picLocks noGrp="1" noChangeAspect="1" noChangeArrowheads="1"/>
          </p:cNvPicPr>
          <p:nvPr>
            <p:ph idx="1"/>
          </p:nvPr>
        </p:nvPicPr>
        <p:blipFill>
          <a:blip r:embed="rId3"/>
          <a:srcRect/>
          <a:stretch>
            <a:fillRect/>
          </a:stretch>
        </p:blipFill>
        <p:spPr>
          <a:xfrm>
            <a:off x="609600" y="304800"/>
            <a:ext cx="4957763" cy="6096000"/>
          </a:xfrm>
        </p:spPr>
      </p:pic>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562600" y="609600"/>
            <a:ext cx="2895600" cy="5791200"/>
          </a:xfrm>
        </p:spPr>
        <p:txBody>
          <a:bodyPr/>
          <a:lstStyle/>
          <a:p>
            <a:pPr eaLnBrk="1" hangingPunct="1"/>
            <a:r>
              <a:rPr lang="en-US" smtClean="0"/>
              <a:t>100% of Village Members Must Join the Collective Farm!</a:t>
            </a:r>
          </a:p>
        </p:txBody>
      </p:sp>
      <p:pic>
        <p:nvPicPr>
          <p:cNvPr id="13315" name="Picture 4" descr="&#10;Picture 1.png                                                  0006E963Macintosh HD                   BFF2B250:"/>
          <p:cNvPicPr>
            <a:picLocks noGrp="1" noChangeAspect="1" noChangeArrowheads="1"/>
          </p:cNvPicPr>
          <p:nvPr>
            <p:ph idx="1"/>
          </p:nvPr>
        </p:nvPicPr>
        <p:blipFill>
          <a:blip r:embed="rId3"/>
          <a:srcRect/>
          <a:stretch>
            <a:fillRect/>
          </a:stretch>
        </p:blipFill>
        <p:spPr>
          <a:xfrm>
            <a:off x="914400" y="304800"/>
            <a:ext cx="4570413" cy="6096000"/>
          </a:xfrm>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228600"/>
            <a:ext cx="8305800" cy="944563"/>
          </a:xfrm>
        </p:spPr>
        <p:txBody>
          <a:bodyPr>
            <a:normAutofit fontScale="90000"/>
          </a:bodyPr>
          <a:lstStyle/>
          <a:p>
            <a:r>
              <a:rPr lang="en-US" sz="4200" b="1" dirty="0" smtClean="0">
                <a:solidFill>
                  <a:schemeClr val="tx1"/>
                </a:solidFill>
                <a:latin typeface="Bookman Old Style" pitchFamily="18" charset="0"/>
              </a:rPr>
              <a:t>How and Why</a:t>
            </a:r>
            <a:r>
              <a:rPr lang="en-US" sz="4200" b="1" dirty="0" smtClean="0">
                <a:latin typeface="Bookman Old Style" pitchFamily="18" charset="0"/>
              </a:rPr>
              <a:t>: </a:t>
            </a:r>
            <a:br>
              <a:rPr lang="en-US" sz="4200" b="1" dirty="0" smtClean="0">
                <a:latin typeface="Bookman Old Style" pitchFamily="18" charset="0"/>
              </a:rPr>
            </a:br>
            <a:r>
              <a:rPr lang="en-US" sz="4200" b="1" dirty="0" smtClean="0">
                <a:latin typeface="Bookman Old Style" pitchFamily="18" charset="0"/>
              </a:rPr>
              <a:t>The French Revolution…</a:t>
            </a:r>
            <a:r>
              <a:rPr lang="en-US" sz="4200" b="1" dirty="0" smtClean="0">
                <a:solidFill>
                  <a:schemeClr val="accent2"/>
                </a:solidFill>
                <a:latin typeface="Bookman Old Style" pitchFamily="18" charset="0"/>
              </a:rPr>
              <a:t>WASTE</a:t>
            </a:r>
            <a:endParaRPr lang="en-US" sz="4800" b="1" dirty="0" smtClean="0">
              <a:latin typeface="Bookman Old Style" pitchFamily="18" charset="0"/>
            </a:endParaRPr>
          </a:p>
        </p:txBody>
      </p:sp>
      <p:sp>
        <p:nvSpPr>
          <p:cNvPr id="3075" name="Rectangle 3"/>
          <p:cNvSpPr>
            <a:spLocks noGrp="1" noChangeArrowheads="1"/>
          </p:cNvSpPr>
          <p:nvPr>
            <p:ph sz="quarter" idx="1"/>
          </p:nvPr>
        </p:nvSpPr>
        <p:spPr>
          <a:xfrm>
            <a:off x="228600" y="1295400"/>
            <a:ext cx="8686800" cy="4835525"/>
          </a:xfrm>
        </p:spPr>
        <p:txBody>
          <a:bodyPr/>
          <a:lstStyle/>
          <a:p>
            <a:pPr>
              <a:lnSpc>
                <a:spcPct val="90000"/>
              </a:lnSpc>
            </a:pPr>
            <a:r>
              <a:rPr lang="en-US" dirty="0" smtClean="0">
                <a:solidFill>
                  <a:schemeClr val="accent2"/>
                </a:solidFill>
                <a:latin typeface="Bookman Old Style" pitchFamily="18" charset="0"/>
              </a:rPr>
              <a:t>W</a:t>
            </a:r>
            <a:r>
              <a:rPr lang="en-US" dirty="0" smtClean="0">
                <a:latin typeface="Bookman Old Style" pitchFamily="18" charset="0"/>
              </a:rPr>
              <a:t>ars </a:t>
            </a:r>
          </a:p>
          <a:p>
            <a:pPr lvl="1">
              <a:lnSpc>
                <a:spcPct val="90000"/>
              </a:lnSpc>
            </a:pPr>
            <a:r>
              <a:rPr lang="en-US" sz="1800" dirty="0" smtClean="0">
                <a:latin typeface="Bookman Old Style" pitchFamily="18" charset="0"/>
              </a:rPr>
              <a:t>(in Europe &amp; competition for colonies: </a:t>
            </a:r>
            <a:r>
              <a:rPr lang="en-US" sz="1800" dirty="0" smtClean="0">
                <a:solidFill>
                  <a:schemeClr val="accent2"/>
                </a:solidFill>
                <a:latin typeface="Bookman Old Style" pitchFamily="18" charset="0"/>
              </a:rPr>
              <a:t>markets and resources</a:t>
            </a:r>
            <a:r>
              <a:rPr lang="en-US" sz="1800" dirty="0" smtClean="0">
                <a:latin typeface="Bookman Old Style" pitchFamily="18" charset="0"/>
              </a:rPr>
              <a:t>)</a:t>
            </a:r>
            <a:endParaRPr lang="en-US" dirty="0" smtClean="0">
              <a:latin typeface="Bookman Old Style" pitchFamily="18" charset="0"/>
            </a:endParaRPr>
          </a:p>
          <a:p>
            <a:pPr>
              <a:lnSpc>
                <a:spcPct val="90000"/>
              </a:lnSpc>
            </a:pPr>
            <a:r>
              <a:rPr lang="en-US" dirty="0" smtClean="0">
                <a:solidFill>
                  <a:schemeClr val="accent2"/>
                </a:solidFill>
                <a:latin typeface="Bookman Old Style" pitchFamily="18" charset="0"/>
              </a:rPr>
              <a:t>A</a:t>
            </a:r>
            <a:r>
              <a:rPr lang="en-US" dirty="0" smtClean="0">
                <a:latin typeface="Bookman Old Style" pitchFamily="18" charset="0"/>
              </a:rPr>
              <a:t>bsolutism </a:t>
            </a:r>
          </a:p>
          <a:p>
            <a:pPr lvl="1">
              <a:lnSpc>
                <a:spcPct val="90000"/>
              </a:lnSpc>
            </a:pPr>
            <a:r>
              <a:rPr lang="en-US" sz="1700" dirty="0" smtClean="0">
                <a:latin typeface="Bookman Old Style" pitchFamily="18" charset="0"/>
              </a:rPr>
              <a:t>(people wanted to replace it with representative </a:t>
            </a:r>
            <a:r>
              <a:rPr lang="en-US" sz="1700" dirty="0" err="1" smtClean="0">
                <a:latin typeface="Bookman Old Style" pitchFamily="18" charset="0"/>
              </a:rPr>
              <a:t>gov’t</a:t>
            </a:r>
            <a:r>
              <a:rPr lang="en-US" sz="1700" dirty="0" smtClean="0">
                <a:latin typeface="Bookman Old Style" pitchFamily="18" charset="0"/>
              </a:rPr>
              <a:t> &amp; social contract… popular sovereignty)</a:t>
            </a:r>
            <a:endParaRPr lang="en-US" dirty="0" smtClean="0">
              <a:latin typeface="Bookman Old Style" pitchFamily="18" charset="0"/>
            </a:endParaRPr>
          </a:p>
          <a:p>
            <a:pPr>
              <a:lnSpc>
                <a:spcPct val="90000"/>
              </a:lnSpc>
            </a:pPr>
            <a:r>
              <a:rPr lang="en-US" dirty="0" smtClean="0">
                <a:solidFill>
                  <a:schemeClr val="accent2"/>
                </a:solidFill>
                <a:latin typeface="Bookman Old Style" pitchFamily="18" charset="0"/>
              </a:rPr>
              <a:t>S</a:t>
            </a:r>
            <a:r>
              <a:rPr lang="en-US" dirty="0" smtClean="0">
                <a:latin typeface="Bookman Old Style" pitchFamily="18" charset="0"/>
              </a:rPr>
              <a:t>ocial Class </a:t>
            </a:r>
          </a:p>
          <a:p>
            <a:pPr lvl="1">
              <a:lnSpc>
                <a:spcPct val="90000"/>
              </a:lnSpc>
            </a:pPr>
            <a:r>
              <a:rPr lang="en-US" sz="1700" dirty="0" smtClean="0">
                <a:latin typeface="Bookman Old Style" pitchFamily="18" charset="0"/>
              </a:rPr>
              <a:t>(new social classes form (</a:t>
            </a:r>
            <a:r>
              <a:rPr lang="en-US" sz="1700" b="1" i="1" dirty="0" smtClean="0">
                <a:solidFill>
                  <a:srgbClr val="FF0000"/>
                </a:solidFill>
                <a:latin typeface="Bookman Old Style" pitchFamily="18" charset="0"/>
              </a:rPr>
              <a:t>3</a:t>
            </a:r>
            <a:r>
              <a:rPr lang="en-US" sz="1700" b="1" i="1" baseline="30000" dirty="0" smtClean="0">
                <a:solidFill>
                  <a:srgbClr val="FF0000"/>
                </a:solidFill>
                <a:latin typeface="Bookman Old Style" pitchFamily="18" charset="0"/>
              </a:rPr>
              <a:t>rd</a:t>
            </a:r>
            <a:r>
              <a:rPr lang="en-US" sz="1700" b="1" i="1" dirty="0" smtClean="0">
                <a:solidFill>
                  <a:srgbClr val="FF0000"/>
                </a:solidFill>
                <a:latin typeface="Bookman Old Style" pitchFamily="18" charset="0"/>
              </a:rPr>
              <a:t> estate rises up…</a:t>
            </a:r>
            <a:r>
              <a:rPr lang="en-US" sz="1700" dirty="0" smtClean="0">
                <a:latin typeface="Bookman Old Style" pitchFamily="18" charset="0"/>
              </a:rPr>
              <a:t>) </a:t>
            </a:r>
            <a:endParaRPr lang="en-US" dirty="0" smtClean="0">
              <a:latin typeface="Bookman Old Style" pitchFamily="18" charset="0"/>
            </a:endParaRPr>
          </a:p>
          <a:p>
            <a:pPr>
              <a:lnSpc>
                <a:spcPct val="90000"/>
              </a:lnSpc>
            </a:pPr>
            <a:r>
              <a:rPr lang="en-US" dirty="0" smtClean="0">
                <a:solidFill>
                  <a:schemeClr val="accent2"/>
                </a:solidFill>
                <a:latin typeface="Bookman Old Style" pitchFamily="18" charset="0"/>
              </a:rPr>
              <a:t>T</a:t>
            </a:r>
            <a:r>
              <a:rPr lang="en-US" dirty="0" smtClean="0">
                <a:latin typeface="Bookman Old Style" pitchFamily="18" charset="0"/>
              </a:rPr>
              <a:t>axes &amp; Debt</a:t>
            </a:r>
          </a:p>
          <a:p>
            <a:pPr lvl="1">
              <a:lnSpc>
                <a:spcPct val="90000"/>
              </a:lnSpc>
            </a:pPr>
            <a:r>
              <a:rPr lang="en-US" sz="1800" dirty="0" smtClean="0">
                <a:latin typeface="Bookman Old Style" pitchFamily="18" charset="0"/>
              </a:rPr>
              <a:t>(How do you pay for all those wars? Taxation! Louis XVI was the King of Debt…)</a:t>
            </a:r>
            <a:endParaRPr lang="en-US" dirty="0" smtClean="0">
              <a:solidFill>
                <a:schemeClr val="accent2"/>
              </a:solidFill>
              <a:latin typeface="Bookman Old Style" pitchFamily="18" charset="0"/>
            </a:endParaRPr>
          </a:p>
          <a:p>
            <a:pPr>
              <a:lnSpc>
                <a:spcPct val="90000"/>
              </a:lnSpc>
            </a:pPr>
            <a:r>
              <a:rPr lang="en-US" dirty="0" smtClean="0">
                <a:solidFill>
                  <a:schemeClr val="accent2"/>
                </a:solidFill>
                <a:latin typeface="Bookman Old Style" pitchFamily="18" charset="0"/>
              </a:rPr>
              <a:t>E</a:t>
            </a:r>
            <a:r>
              <a:rPr lang="en-US" dirty="0" smtClean="0">
                <a:latin typeface="Bookman Old Style" pitchFamily="18" charset="0"/>
              </a:rPr>
              <a:t>nlightenment </a:t>
            </a:r>
          </a:p>
          <a:p>
            <a:pPr lvl="1">
              <a:lnSpc>
                <a:spcPct val="90000"/>
              </a:lnSpc>
            </a:pPr>
            <a:r>
              <a:rPr lang="en-US" sz="1800" dirty="0" smtClean="0">
                <a:latin typeface="Bookman Old Style" pitchFamily="18" charset="0"/>
              </a:rPr>
              <a:t>(there was no turning back after the </a:t>
            </a:r>
            <a:r>
              <a:rPr lang="en-US" sz="1800" i="1" dirty="0" err="1" smtClean="0">
                <a:latin typeface="Bookman Old Style" pitchFamily="18" charset="0"/>
              </a:rPr>
              <a:t>philosophes</a:t>
            </a:r>
            <a:r>
              <a:rPr lang="en-US" sz="1800" i="1" dirty="0" smtClean="0">
                <a:latin typeface="Bookman Old Style" pitchFamily="18" charset="0"/>
              </a:rPr>
              <a:t>… Locke, Rousseau, Montesquieu, Voltaire, etc…)</a:t>
            </a:r>
            <a:endParaRPr lang="en-US" dirty="0" smtClean="0">
              <a:latin typeface="Bookman Old Style"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257800" y="609600"/>
            <a:ext cx="3200400" cy="5105400"/>
          </a:xfrm>
        </p:spPr>
        <p:txBody>
          <a:bodyPr/>
          <a:lstStyle/>
          <a:p>
            <a:pPr eaLnBrk="1" hangingPunct="1"/>
            <a:r>
              <a:rPr lang="en-US" smtClean="0"/>
              <a:t>Reaping for a Bolshevik Harvest</a:t>
            </a:r>
          </a:p>
        </p:txBody>
      </p:sp>
      <p:pic>
        <p:nvPicPr>
          <p:cNvPr id="14339" name="Picture 4" descr="whats-new-10.jpg                                               00218B35Macintosh HD                   BFF2B250:"/>
          <p:cNvPicPr>
            <a:picLocks noGrp="1" noChangeAspect="1" noChangeArrowheads="1"/>
          </p:cNvPicPr>
          <p:nvPr>
            <p:ph idx="1"/>
          </p:nvPr>
        </p:nvPicPr>
        <p:blipFill>
          <a:blip r:embed="rId3"/>
          <a:srcRect/>
          <a:stretch>
            <a:fillRect/>
          </a:stretch>
        </p:blipFill>
        <p:spPr>
          <a:xfrm>
            <a:off x="457200" y="228600"/>
            <a:ext cx="4451350" cy="6477000"/>
          </a:xfrm>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609600"/>
            <a:ext cx="8382000" cy="838200"/>
          </a:xfrm>
        </p:spPr>
        <p:txBody>
          <a:bodyPr/>
          <a:lstStyle/>
          <a:p>
            <a:pPr eaLnBrk="1" hangingPunct="1"/>
            <a:r>
              <a:rPr lang="en-US" sz="4000" smtClean="0"/>
              <a:t>Get the Kulak Off the Collective Farm</a:t>
            </a:r>
            <a:endParaRPr lang="en-US" smtClean="0"/>
          </a:p>
        </p:txBody>
      </p:sp>
      <p:pic>
        <p:nvPicPr>
          <p:cNvPr id="15363" name="Picture 4" descr="&#10;Picture 7.png                                                  0006E963Macintosh HD                   BFF2B250:"/>
          <p:cNvPicPr>
            <a:picLocks noGrp="1" noChangeAspect="1" noChangeArrowheads="1"/>
          </p:cNvPicPr>
          <p:nvPr>
            <p:ph idx="1"/>
          </p:nvPr>
        </p:nvPicPr>
        <p:blipFill>
          <a:blip r:embed="rId3"/>
          <a:srcRect/>
          <a:stretch>
            <a:fillRect/>
          </a:stretch>
        </p:blipFill>
        <p:spPr>
          <a:xfrm>
            <a:off x="1331913" y="1657350"/>
            <a:ext cx="6592887" cy="4743450"/>
          </a:xfrm>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86400" y="609600"/>
            <a:ext cx="2971800" cy="5181600"/>
          </a:xfrm>
        </p:spPr>
        <p:txBody>
          <a:bodyPr/>
          <a:lstStyle/>
          <a:p>
            <a:pPr eaLnBrk="1" hangingPunct="1"/>
            <a:r>
              <a:rPr lang="en-US" smtClean="0"/>
              <a:t>Fight against the way of laziness</a:t>
            </a:r>
          </a:p>
        </p:txBody>
      </p:sp>
      <p:pic>
        <p:nvPicPr>
          <p:cNvPr id="16387" name="Picture 8" descr="Stalinism 39.jpg                                               00218B35Macintosh HD                   BFF2B250:"/>
          <p:cNvPicPr>
            <a:picLocks noGrp="1" noChangeAspect="1" noChangeArrowheads="1"/>
          </p:cNvPicPr>
          <p:nvPr>
            <p:ph idx="1"/>
          </p:nvPr>
        </p:nvPicPr>
        <p:blipFill>
          <a:blip r:embed="rId3"/>
          <a:srcRect/>
          <a:stretch>
            <a:fillRect/>
          </a:stretch>
        </p:blipFill>
        <p:spPr>
          <a:xfrm>
            <a:off x="1066800" y="457200"/>
            <a:ext cx="4108450" cy="6096000"/>
          </a:xfrm>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14400" y="274638"/>
            <a:ext cx="7772400" cy="2011362"/>
          </a:xfrm>
        </p:spPr>
        <p:txBody>
          <a:bodyPr>
            <a:normAutofit fontScale="90000"/>
          </a:bodyPr>
          <a:lstStyle/>
          <a:p>
            <a:pPr eaLnBrk="1" hangingPunct="1"/>
            <a:r>
              <a:rPr lang="en-US" sz="2800" dirty="0" smtClean="0">
                <a:solidFill>
                  <a:srgbClr val="000000"/>
                </a:solidFill>
                <a:latin typeface="Lucida Grande" charset="0"/>
              </a:rPr>
              <a:t>Landlords, kulaks, journalists, capitalists, White Russians, Mensheviks, priests, and drunkards have declared war on the Five Year Plan because they understand that it will bring about their final destruction.</a:t>
            </a:r>
            <a:endParaRPr lang="en-US" sz="1300" dirty="0" smtClean="0">
              <a:solidFill>
                <a:srgbClr val="000000"/>
              </a:solidFill>
              <a:latin typeface="Lucida Grande" charset="0"/>
            </a:endParaRPr>
          </a:p>
        </p:txBody>
      </p:sp>
      <p:pic>
        <p:nvPicPr>
          <p:cNvPr id="17411" name="Picture 4" descr="digest19983_p141-bg.JPG                                        00218B35Macintosh HD                   BFF2B250:"/>
          <p:cNvPicPr>
            <a:picLocks noGrp="1" noChangeAspect="1" noChangeArrowheads="1"/>
          </p:cNvPicPr>
          <p:nvPr>
            <p:ph idx="1"/>
          </p:nvPr>
        </p:nvPicPr>
        <p:blipFill>
          <a:blip r:embed="rId3"/>
          <a:srcRect/>
          <a:stretch>
            <a:fillRect/>
          </a:stretch>
        </p:blipFill>
        <p:spPr>
          <a:xfrm>
            <a:off x="1676400" y="2438400"/>
            <a:ext cx="5470525" cy="4114800"/>
          </a:xfrm>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105400" y="609600"/>
            <a:ext cx="3352800" cy="5029200"/>
          </a:xfrm>
        </p:spPr>
        <p:txBody>
          <a:bodyPr/>
          <a:lstStyle/>
          <a:p>
            <a:pPr eaLnBrk="1" hangingPunct="1"/>
            <a:r>
              <a:rPr lang="en-US" sz="3600" smtClean="0">
                <a:solidFill>
                  <a:srgbClr val="000000"/>
                </a:solidFill>
                <a:latin typeface="Lucida Grande" charset="0"/>
              </a:rPr>
              <a:t>Imperialists Cannot Stop the Victorious Progression of the Five Year Plan!</a:t>
            </a:r>
            <a:endParaRPr lang="en-US" sz="1300" smtClean="0">
              <a:solidFill>
                <a:srgbClr val="000000"/>
              </a:solidFill>
              <a:latin typeface="Lucida Grande" charset="0"/>
            </a:endParaRPr>
          </a:p>
        </p:txBody>
      </p:sp>
      <p:pic>
        <p:nvPicPr>
          <p:cNvPr id="18435" name="Picture 4" descr="&#10;Picture 9.png                                                  0006E963Macintosh HD                   BFF2B250:"/>
          <p:cNvPicPr>
            <a:picLocks noGrp="1" noChangeAspect="1" noChangeArrowheads="1"/>
          </p:cNvPicPr>
          <p:nvPr>
            <p:ph idx="1"/>
          </p:nvPr>
        </p:nvPicPr>
        <p:blipFill>
          <a:blip r:embed="rId3"/>
          <a:srcRect/>
          <a:stretch>
            <a:fillRect/>
          </a:stretch>
        </p:blipFill>
        <p:spPr>
          <a:xfrm>
            <a:off x="762000" y="304800"/>
            <a:ext cx="4186238" cy="6096000"/>
          </a:xfrm>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257800" y="609600"/>
            <a:ext cx="3200400" cy="5181600"/>
          </a:xfrm>
        </p:spPr>
        <p:txBody>
          <a:bodyPr/>
          <a:lstStyle/>
          <a:p>
            <a:pPr eaLnBrk="1" hangingPunct="1"/>
            <a:r>
              <a:rPr lang="en-US" smtClean="0"/>
              <a:t>From Shock Brigades to Shock</a:t>
            </a:r>
            <a:br>
              <a:rPr lang="en-US" smtClean="0"/>
            </a:br>
            <a:r>
              <a:rPr lang="en-US" smtClean="0"/>
              <a:t>Factories and Mills</a:t>
            </a:r>
          </a:p>
        </p:txBody>
      </p:sp>
      <p:pic>
        <p:nvPicPr>
          <p:cNvPr id="19459" name="Picture 4" descr="&#10;Picture 6.png                                                  0006E963Macintosh HD                   BFF2B250:"/>
          <p:cNvPicPr>
            <a:picLocks noGrp="1" noChangeAspect="1" noChangeArrowheads="1"/>
          </p:cNvPicPr>
          <p:nvPr>
            <p:ph idx="1"/>
          </p:nvPr>
        </p:nvPicPr>
        <p:blipFill>
          <a:blip r:embed="rId3"/>
          <a:srcRect/>
          <a:stretch>
            <a:fillRect/>
          </a:stretch>
        </p:blipFill>
        <p:spPr>
          <a:xfrm>
            <a:off x="685800" y="533400"/>
            <a:ext cx="4165600" cy="5867400"/>
          </a:xfrm>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914400" y="274638"/>
            <a:ext cx="7772400" cy="2011362"/>
          </a:xfrm>
        </p:spPr>
        <p:txBody>
          <a:bodyPr>
            <a:normAutofit/>
          </a:bodyPr>
          <a:lstStyle/>
          <a:p>
            <a:pPr eaLnBrk="1" hangingPunct="1"/>
            <a:r>
              <a:rPr lang="en-US" sz="3200" dirty="0" smtClean="0">
                <a:solidFill>
                  <a:srgbClr val="000000"/>
                </a:solidFill>
                <a:latin typeface="Lucida Grande" charset="0"/>
              </a:rPr>
              <a:t>Religion, Drunkenness and Illiteracy Are the Enemies of Socialist Culture</a:t>
            </a:r>
            <a:br>
              <a:rPr lang="en-US" sz="3200" dirty="0" smtClean="0">
                <a:solidFill>
                  <a:srgbClr val="000000"/>
                </a:solidFill>
                <a:latin typeface="Lucida Grande" charset="0"/>
              </a:rPr>
            </a:br>
            <a:r>
              <a:rPr lang="en-US" sz="2800" dirty="0" smtClean="0">
                <a:solidFill>
                  <a:srgbClr val="000000"/>
                </a:solidFill>
                <a:latin typeface="Lucida Grande" charset="0"/>
              </a:rPr>
              <a:t>The active construction of socialism is through literacy.</a:t>
            </a:r>
            <a:r>
              <a:rPr lang="en-US" sz="1300" dirty="0" smtClean="0">
                <a:solidFill>
                  <a:srgbClr val="000000"/>
                </a:solidFill>
                <a:latin typeface="Lucida Grande" charset="0"/>
              </a:rPr>
              <a:t> </a:t>
            </a:r>
          </a:p>
        </p:txBody>
      </p:sp>
      <p:pic>
        <p:nvPicPr>
          <p:cNvPr id="20483" name="Picture 4" descr="Picture 17.png                                                 0006E963Macintosh HD                   BFF2B250:"/>
          <p:cNvPicPr>
            <a:picLocks noGrp="1" noChangeAspect="1" noChangeArrowheads="1"/>
          </p:cNvPicPr>
          <p:nvPr>
            <p:ph idx="1"/>
          </p:nvPr>
        </p:nvPicPr>
        <p:blipFill>
          <a:blip r:embed="rId3"/>
          <a:srcRect/>
          <a:stretch>
            <a:fillRect/>
          </a:stretch>
        </p:blipFill>
        <p:spPr>
          <a:xfrm>
            <a:off x="1071563" y="2133600"/>
            <a:ext cx="6929437" cy="4724400"/>
          </a:xfrm>
        </p:spPr>
      </p:pic>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105400" y="609600"/>
            <a:ext cx="3733800" cy="5334000"/>
          </a:xfrm>
        </p:spPr>
        <p:txBody>
          <a:bodyPr/>
          <a:lstStyle/>
          <a:p>
            <a:pPr eaLnBrk="1" hangingPunct="1"/>
            <a:r>
              <a:rPr lang="en-US" sz="3200" b="1" smtClean="0">
                <a:solidFill>
                  <a:srgbClr val="000000"/>
                </a:solidFill>
                <a:latin typeface="Lucida Grande" charset="0"/>
              </a:rPr>
              <a:t>Stop!</a:t>
            </a:r>
            <a:r>
              <a:rPr lang="en-US" sz="3200" smtClean="0">
                <a:solidFill>
                  <a:srgbClr val="000000"/>
                </a:solidFill>
                <a:latin typeface="Lucida Grande" charset="0"/>
              </a:rPr>
              <a:t/>
            </a:r>
            <a:br>
              <a:rPr lang="en-US" sz="3200" smtClean="0">
                <a:solidFill>
                  <a:srgbClr val="000000"/>
                </a:solidFill>
                <a:latin typeface="Lucida Grande" charset="0"/>
              </a:rPr>
            </a:br>
            <a:r>
              <a:rPr lang="en-US" sz="2800" smtClean="0">
                <a:solidFill>
                  <a:srgbClr val="000000"/>
                </a:solidFill>
                <a:latin typeface="Lucida Grande" charset="0"/>
              </a:rPr>
              <a:t>Here is something that must be ended.</a:t>
            </a:r>
            <a:br>
              <a:rPr lang="en-US" sz="2800" smtClean="0">
                <a:solidFill>
                  <a:srgbClr val="000000"/>
                </a:solidFill>
                <a:latin typeface="Lucida Grande" charset="0"/>
              </a:rPr>
            </a:br>
            <a:r>
              <a:rPr lang="en-US" sz="2800" smtClean="0">
                <a:solidFill>
                  <a:srgbClr val="000000"/>
                </a:solidFill>
                <a:latin typeface="Lucida Grande" charset="0"/>
              </a:rPr>
              <a:t>Here is something that needs to be fought: A throw-back to the old regime.</a:t>
            </a:r>
            <a:br>
              <a:rPr lang="en-US" sz="2800" smtClean="0">
                <a:solidFill>
                  <a:srgbClr val="000000"/>
                </a:solidFill>
                <a:latin typeface="Lucida Grande" charset="0"/>
              </a:rPr>
            </a:br>
            <a:r>
              <a:rPr lang="en-US" sz="2800" smtClean="0">
                <a:solidFill>
                  <a:srgbClr val="000000"/>
                </a:solidFill>
                <a:latin typeface="Lucida Grande" charset="0"/>
              </a:rPr>
              <a:t>Cities will be rendered healthy with proletarian tempering and the will and labor of women.</a:t>
            </a:r>
            <a:endParaRPr lang="en-US" sz="1300" smtClean="0">
              <a:solidFill>
                <a:srgbClr val="000000"/>
              </a:solidFill>
              <a:latin typeface="Lucida Grande" charset="0"/>
            </a:endParaRPr>
          </a:p>
        </p:txBody>
      </p:sp>
      <p:pic>
        <p:nvPicPr>
          <p:cNvPr id="21507" name="Picture 4" descr="Picture 18.png                                                 0006E963Macintosh HD                   BFF2B250:"/>
          <p:cNvPicPr>
            <a:picLocks noGrp="1" noChangeAspect="1" noChangeArrowheads="1"/>
          </p:cNvPicPr>
          <p:nvPr>
            <p:ph idx="1"/>
          </p:nvPr>
        </p:nvPicPr>
        <p:blipFill>
          <a:blip r:embed="rId3"/>
          <a:srcRect/>
          <a:stretch>
            <a:fillRect/>
          </a:stretch>
        </p:blipFill>
        <p:spPr>
          <a:xfrm>
            <a:off x="381000" y="381000"/>
            <a:ext cx="4656138" cy="6096000"/>
          </a:xfrm>
        </p:spPr>
      </p:pic>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562600" y="609600"/>
            <a:ext cx="2895600" cy="4572000"/>
          </a:xfrm>
        </p:spPr>
        <p:txBody>
          <a:bodyPr/>
          <a:lstStyle/>
          <a:p>
            <a:pPr eaLnBrk="1" hangingPunct="1"/>
            <a:r>
              <a:rPr lang="en-US" smtClean="0"/>
              <a:t>Proletarians - Go to Technical Institutes!</a:t>
            </a:r>
          </a:p>
        </p:txBody>
      </p:sp>
      <p:pic>
        <p:nvPicPr>
          <p:cNvPr id="22531" name="Picture 4" descr="Picture 15.png                                                 0006E963Macintosh HD                   BFF2B250:"/>
          <p:cNvPicPr>
            <a:picLocks noGrp="1" noChangeAspect="1" noChangeArrowheads="1"/>
          </p:cNvPicPr>
          <p:nvPr>
            <p:ph idx="1"/>
          </p:nvPr>
        </p:nvPicPr>
        <p:blipFill>
          <a:blip r:embed="rId3"/>
          <a:srcRect/>
          <a:stretch>
            <a:fillRect/>
          </a:stretch>
        </p:blipFill>
        <p:spPr>
          <a:xfrm>
            <a:off x="457200" y="381000"/>
            <a:ext cx="4884738" cy="5867400"/>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791200" y="762000"/>
            <a:ext cx="2590800" cy="5257800"/>
          </a:xfrm>
        </p:spPr>
        <p:txBody>
          <a:bodyPr/>
          <a:lstStyle/>
          <a:p>
            <a:pPr eaLnBrk="1" hangingPunct="1"/>
            <a:r>
              <a:rPr lang="en-US" smtClean="0"/>
              <a:t>The smoke of the chimneys is the breath of Soviet Russia</a:t>
            </a:r>
          </a:p>
        </p:txBody>
      </p:sp>
      <p:pic>
        <p:nvPicPr>
          <p:cNvPr id="23555" name="Picture 4" descr="Smoke_of_chimneys_is#218D3B.jpg                                00218B35Macintosh HD                   BFF2B250:"/>
          <p:cNvPicPr>
            <a:picLocks noGrp="1" noChangeAspect="1" noChangeArrowheads="1"/>
          </p:cNvPicPr>
          <p:nvPr>
            <p:ph idx="1"/>
          </p:nvPr>
        </p:nvPicPr>
        <p:blipFill>
          <a:blip r:embed="rId3"/>
          <a:srcRect/>
          <a:stretch>
            <a:fillRect/>
          </a:stretch>
        </p:blipFill>
        <p:spPr>
          <a:xfrm>
            <a:off x="990600" y="304800"/>
            <a:ext cx="4451350" cy="609600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228600" y="304800"/>
            <a:ext cx="8915400" cy="3785652"/>
          </a:xfrm>
          <a:prstGeom prst="rect">
            <a:avLst/>
          </a:prstGeom>
          <a:noFill/>
          <a:ln w="9525">
            <a:noFill/>
            <a:miter lim="800000"/>
            <a:headEnd/>
            <a:tailEnd/>
          </a:ln>
        </p:spPr>
        <p:txBody>
          <a:bodyPr>
            <a:spAutoFit/>
          </a:bodyPr>
          <a:lstStyle/>
          <a:p>
            <a:pPr>
              <a:spcBef>
                <a:spcPct val="50000"/>
              </a:spcBef>
            </a:pPr>
            <a:r>
              <a:rPr lang="en-GB" sz="2400" b="1" u="sng" dirty="0">
                <a:latin typeface="Comic Sans MS" pitchFamily="66" charset="0"/>
              </a:rPr>
              <a:t>November 1917: The Bolsheviks have taken over Russia !</a:t>
            </a:r>
          </a:p>
          <a:p>
            <a:pPr>
              <a:spcBef>
                <a:spcPct val="50000"/>
              </a:spcBef>
            </a:pPr>
            <a:r>
              <a:rPr lang="en-GB" sz="2400" dirty="0">
                <a:latin typeface="Comic Sans MS" pitchFamily="66" charset="0"/>
              </a:rPr>
              <a:t>This incredible event has just happened ! But its causes go back many years…</a:t>
            </a:r>
          </a:p>
          <a:p>
            <a:pPr>
              <a:spcBef>
                <a:spcPct val="50000"/>
              </a:spcBef>
            </a:pPr>
            <a:r>
              <a:rPr lang="en-GB" sz="2400" dirty="0">
                <a:latin typeface="Comic Sans MS" pitchFamily="66" charset="0"/>
              </a:rPr>
              <a:t>To find out how this event finally happened, here are a series of headlines from newspapers between 1904 and 1917</a:t>
            </a:r>
            <a:r>
              <a:rPr lang="en-GB" sz="2400" dirty="0" smtClean="0">
                <a:latin typeface="Comic Sans MS" pitchFamily="66" charset="0"/>
              </a:rPr>
              <a:t>...</a:t>
            </a:r>
          </a:p>
          <a:p>
            <a:pPr>
              <a:spcBef>
                <a:spcPct val="50000"/>
              </a:spcBef>
            </a:pPr>
            <a:endParaRPr lang="en-GB" sz="2400" dirty="0">
              <a:latin typeface="Comic Sans MS" pitchFamily="66" charset="0"/>
            </a:endParaRPr>
          </a:p>
          <a:p>
            <a:pPr>
              <a:spcBef>
                <a:spcPct val="50000"/>
              </a:spcBef>
            </a:pPr>
            <a:r>
              <a:rPr lang="en-GB" sz="2400" dirty="0" smtClean="0">
                <a:latin typeface="Comic Sans MS" pitchFamily="66" charset="0"/>
              </a:rPr>
              <a:t>Our main question: Were W.A.S.T.E. causes also at play in the Russian Revolution?</a:t>
            </a:r>
            <a:endParaRPr lang="en-GB" sz="2400" dirty="0">
              <a:latin typeface="Comic Sans MS" pitchFamily="66" charset="0"/>
            </a:endParaRP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04800" y="304800"/>
            <a:ext cx="8534400" cy="1066800"/>
          </a:xfrm>
        </p:spPr>
        <p:txBody>
          <a:bodyPr/>
          <a:lstStyle/>
          <a:p>
            <a:pPr eaLnBrk="1" hangingPunct="1"/>
            <a:r>
              <a:rPr lang="en-US" sz="3200" smtClean="0"/>
              <a:t>How it Will Be At the End Of the Five Year Plan</a:t>
            </a:r>
            <a:endParaRPr lang="en-US" smtClean="0"/>
          </a:p>
        </p:txBody>
      </p:sp>
      <p:pic>
        <p:nvPicPr>
          <p:cNvPr id="24579" name="Picture 4" descr="&#10;Picture 8.png                                                  0006E963Macintosh HD                   BFF2B250:"/>
          <p:cNvPicPr>
            <a:picLocks noGrp="1" noChangeAspect="1" noChangeArrowheads="1"/>
          </p:cNvPicPr>
          <p:nvPr>
            <p:ph idx="1"/>
          </p:nvPr>
        </p:nvPicPr>
        <p:blipFill>
          <a:blip r:embed="rId3"/>
          <a:srcRect/>
          <a:stretch>
            <a:fillRect/>
          </a:stretch>
        </p:blipFill>
        <p:spPr>
          <a:xfrm>
            <a:off x="914400" y="1360488"/>
            <a:ext cx="7315200" cy="5141912"/>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5181600" y="609600"/>
            <a:ext cx="3276600" cy="4876800"/>
          </a:xfrm>
        </p:spPr>
        <p:txBody>
          <a:bodyPr/>
          <a:lstStyle/>
          <a:p>
            <a:pPr eaLnBrk="1" hangingPunct="1"/>
            <a:r>
              <a:rPr lang="en-US" smtClean="0"/>
              <a:t>We Are Young Leninists</a:t>
            </a:r>
          </a:p>
        </p:txBody>
      </p:sp>
      <p:pic>
        <p:nvPicPr>
          <p:cNvPr id="25603" name="Picture 4" descr="Picture 21.png                                                 0006E963Macintosh HD                   BFF2B250:"/>
          <p:cNvPicPr>
            <a:picLocks noGrp="1" noChangeAspect="1" noChangeArrowheads="1"/>
          </p:cNvPicPr>
          <p:nvPr>
            <p:ph idx="1"/>
          </p:nvPr>
        </p:nvPicPr>
        <p:blipFill>
          <a:blip r:embed="rId3"/>
          <a:srcRect/>
          <a:stretch>
            <a:fillRect/>
          </a:stretch>
        </p:blipFill>
        <p:spPr>
          <a:xfrm>
            <a:off x="533400" y="304800"/>
            <a:ext cx="4070350" cy="6096000"/>
          </a:xfr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4876800"/>
            <a:ext cx="8153400" cy="1447800"/>
          </a:xfrm>
        </p:spPr>
        <p:txBody>
          <a:bodyPr/>
          <a:lstStyle/>
          <a:p>
            <a:pPr eaLnBrk="1" hangingPunct="1"/>
            <a:r>
              <a:rPr lang="en-US" sz="3200" smtClean="0">
                <a:solidFill>
                  <a:srgbClr val="000000"/>
                </a:solidFill>
                <a:latin typeface="Lucida Grande" charset="0"/>
              </a:rPr>
              <a:t>Let’s raise a generation unconditionally loyal to the cause of communism</a:t>
            </a:r>
            <a:endParaRPr lang="en-US" sz="1300" smtClean="0">
              <a:solidFill>
                <a:srgbClr val="000000"/>
              </a:solidFill>
              <a:latin typeface="Lucida Grande" charset="0"/>
            </a:endParaRPr>
          </a:p>
        </p:txBody>
      </p:sp>
      <p:pic>
        <p:nvPicPr>
          <p:cNvPr id="26627" name="Picture 3" descr="Vkp1.jpg                                                       00215ED6Macintosh HD                   BFF2B250:"/>
          <p:cNvPicPr>
            <a:picLocks noGrp="1" noChangeAspect="1" noChangeArrowheads="1"/>
          </p:cNvPicPr>
          <p:nvPr>
            <p:ph idx="1"/>
          </p:nvPr>
        </p:nvPicPr>
        <p:blipFill>
          <a:blip r:embed="rId3"/>
          <a:srcRect/>
          <a:stretch>
            <a:fillRect/>
          </a:stretch>
        </p:blipFill>
        <p:spPr>
          <a:xfrm>
            <a:off x="1295400" y="260350"/>
            <a:ext cx="6553200" cy="4684713"/>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endParaRPr lang="en-US" smtClean="0"/>
          </a:p>
        </p:txBody>
      </p:sp>
      <p:pic>
        <p:nvPicPr>
          <p:cNvPr id="8195" name="Picture 4" descr="PTV-i1424_l.jpg                                                00218B35Macintosh HD                   BFF2B250:"/>
          <p:cNvPicPr>
            <a:picLocks noGrp="1" noChangeAspect="1" noChangeArrowheads="1"/>
          </p:cNvPicPr>
          <p:nvPr>
            <p:ph idx="1"/>
          </p:nvPr>
        </p:nvPicPr>
        <p:blipFill>
          <a:blip r:embed="rId3"/>
          <a:srcRect/>
          <a:stretch>
            <a:fillRect/>
          </a:stretch>
        </p:blipFill>
        <p:spPr>
          <a:xfrm>
            <a:off x="304800" y="381000"/>
            <a:ext cx="4648200" cy="3093613"/>
          </a:xfrm>
        </p:spPr>
      </p:pic>
      <p:pic>
        <p:nvPicPr>
          <p:cNvPr id="5" name="Picture 4" descr="Smoke_of_chimneys_is#218D3B.jpg                                00218B35Macintosh HD                   BFF2B250:"/>
          <p:cNvPicPr>
            <a:picLocks noChangeAspect="1" noChangeArrowheads="1"/>
          </p:cNvPicPr>
          <p:nvPr/>
        </p:nvPicPr>
        <p:blipFill>
          <a:blip r:embed="rId4"/>
          <a:srcRect/>
          <a:stretch>
            <a:fillRect/>
          </a:stretch>
        </p:blipFill>
        <p:spPr>
          <a:xfrm>
            <a:off x="4495800" y="0"/>
            <a:ext cx="3581400" cy="4904628"/>
          </a:xfrm>
          <a:prstGeom prst="rect">
            <a:avLst/>
          </a:prstGeom>
        </p:spPr>
      </p:pic>
      <p:pic>
        <p:nvPicPr>
          <p:cNvPr id="6" name="Picture 4" descr="12.jpg                                                         00218B35Macintosh HD                   BFF2B250:"/>
          <p:cNvPicPr>
            <a:picLocks noChangeAspect="1" noChangeArrowheads="1"/>
          </p:cNvPicPr>
          <p:nvPr/>
        </p:nvPicPr>
        <p:blipFill>
          <a:blip r:embed="rId5"/>
          <a:srcRect/>
          <a:stretch>
            <a:fillRect/>
          </a:stretch>
        </p:blipFill>
        <p:spPr>
          <a:xfrm>
            <a:off x="6172200" y="2943496"/>
            <a:ext cx="2971800" cy="3914504"/>
          </a:xfrm>
          <a:prstGeom prst="rect">
            <a:avLst/>
          </a:prstGeom>
        </p:spPr>
      </p:pic>
      <p:pic>
        <p:nvPicPr>
          <p:cNvPr id="7" name="Picture 4" descr="Picture 21.png                                                 0006E963Macintosh HD                   BFF2B250:"/>
          <p:cNvPicPr>
            <a:picLocks noChangeAspect="1" noChangeArrowheads="1"/>
          </p:cNvPicPr>
          <p:nvPr/>
        </p:nvPicPr>
        <p:blipFill>
          <a:blip r:embed="rId6"/>
          <a:srcRect/>
          <a:stretch>
            <a:fillRect/>
          </a:stretch>
        </p:blipFill>
        <p:spPr>
          <a:xfrm>
            <a:off x="2209800" y="2667000"/>
            <a:ext cx="2798366" cy="4191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533400" y="0"/>
            <a:ext cx="6172200" cy="366713"/>
          </a:xfrm>
          <a:prstGeom prst="rect">
            <a:avLst/>
          </a:prstGeom>
          <a:noFill/>
          <a:ln w="9525">
            <a:noFill/>
            <a:miter lim="800000"/>
            <a:headEnd/>
            <a:tailEnd/>
          </a:ln>
        </p:spPr>
        <p:txBody>
          <a:bodyPr>
            <a:spAutoFit/>
          </a:bodyPr>
          <a:lstStyle/>
          <a:p>
            <a:pPr>
              <a:spcBef>
                <a:spcPct val="50000"/>
              </a:spcBef>
            </a:pPr>
            <a:endParaRPr lang="en-US" sz="1800">
              <a:latin typeface="Comic Sans MS" pitchFamily="66" charset="0"/>
            </a:endParaRPr>
          </a:p>
        </p:txBody>
      </p:sp>
      <p:sp>
        <p:nvSpPr>
          <p:cNvPr id="9221" name="AutoShape 5"/>
          <p:cNvSpPr>
            <a:spLocks noChangeArrowheads="1"/>
          </p:cNvSpPr>
          <p:nvPr/>
        </p:nvSpPr>
        <p:spPr bwMode="auto">
          <a:xfrm>
            <a:off x="179388" y="260350"/>
            <a:ext cx="8964612" cy="6048375"/>
          </a:xfrm>
          <a:prstGeom prst="wedgeEllipseCallout">
            <a:avLst>
              <a:gd name="adj1" fmla="val -46954"/>
              <a:gd name="adj2" fmla="val 52782"/>
            </a:avLst>
          </a:prstGeom>
          <a:solidFill>
            <a:srgbClr val="FFFFCC"/>
          </a:solidFill>
          <a:ln w="9525">
            <a:solidFill>
              <a:schemeClr val="tx1"/>
            </a:solidFill>
            <a:miter lim="800000"/>
            <a:headEnd/>
            <a:tailEnd/>
          </a:ln>
          <a:effectLst>
            <a:outerShdw dist="107763" dir="18900000" algn="ctr" rotWithShape="0">
              <a:schemeClr val="bg2">
                <a:alpha val="50000"/>
              </a:schemeClr>
            </a:outerShdw>
          </a:effectLst>
        </p:spPr>
        <p:txBody>
          <a:bodyPr/>
          <a:lstStyle/>
          <a:p>
            <a:pPr algn="ctr">
              <a:defRPr/>
            </a:pPr>
            <a:endParaRPr lang="en-US" sz="2400"/>
          </a:p>
        </p:txBody>
      </p:sp>
      <p:sp>
        <p:nvSpPr>
          <p:cNvPr id="5124" name="Text Box 6"/>
          <p:cNvSpPr txBox="1">
            <a:spLocks noChangeArrowheads="1"/>
          </p:cNvSpPr>
          <p:nvPr/>
        </p:nvSpPr>
        <p:spPr bwMode="auto">
          <a:xfrm>
            <a:off x="684213" y="836613"/>
            <a:ext cx="8135937" cy="5478423"/>
          </a:xfrm>
          <a:prstGeom prst="rect">
            <a:avLst/>
          </a:prstGeom>
          <a:noFill/>
          <a:ln w="9525">
            <a:noFill/>
            <a:miter lim="800000"/>
            <a:headEnd/>
            <a:tailEnd/>
          </a:ln>
        </p:spPr>
        <p:txBody>
          <a:bodyPr>
            <a:spAutoFit/>
          </a:bodyPr>
          <a:lstStyle/>
          <a:p>
            <a:pPr algn="ctr"/>
            <a:r>
              <a:rPr lang="en-GB" sz="2000" b="1" u="sng" dirty="0">
                <a:latin typeface="Tahoma" pitchFamily="34" charset="0"/>
              </a:rPr>
              <a:t>NEWSFLASH 1!—February 8, 1904</a:t>
            </a:r>
          </a:p>
          <a:p>
            <a:pPr algn="ctr"/>
            <a:endParaRPr lang="en-GB" sz="2000" b="1" u="sng" dirty="0">
              <a:latin typeface="Tahoma" pitchFamily="34" charset="0"/>
            </a:endParaRPr>
          </a:p>
          <a:p>
            <a:pPr algn="ctr"/>
            <a:r>
              <a:rPr lang="en-GB" sz="2000" b="1" i="1" u="sng" dirty="0">
                <a:latin typeface="Tahoma" pitchFamily="34" charset="0"/>
              </a:rPr>
              <a:t>Japan </a:t>
            </a:r>
            <a:r>
              <a:rPr lang="en-GB" sz="2000" b="1" i="1" u="sng" dirty="0" err="1">
                <a:latin typeface="Tahoma" pitchFamily="34" charset="0"/>
              </a:rPr>
              <a:t>Torpedos</a:t>
            </a:r>
            <a:r>
              <a:rPr lang="en-GB" sz="2000" b="1" i="1" u="sng" dirty="0">
                <a:latin typeface="Tahoma" pitchFamily="34" charset="0"/>
              </a:rPr>
              <a:t> Russian Ship in Port Arthur!!</a:t>
            </a:r>
          </a:p>
          <a:p>
            <a:pPr algn="ctr"/>
            <a:r>
              <a:rPr lang="en-GB" sz="2000" b="1" i="1" u="sng" dirty="0">
                <a:latin typeface="Tahoma" pitchFamily="34" charset="0"/>
              </a:rPr>
              <a:t>War Breaks Out Between Russia and Japan!!</a:t>
            </a:r>
          </a:p>
          <a:p>
            <a:pPr algn="ctr"/>
            <a:endParaRPr lang="en-GB" sz="2000" b="1" i="1" u="sng" dirty="0">
              <a:latin typeface="Tahoma" pitchFamily="34" charset="0"/>
            </a:endParaRPr>
          </a:p>
          <a:p>
            <a:pPr algn="ctr"/>
            <a:r>
              <a:rPr lang="en-GB" sz="2000" dirty="0">
                <a:latin typeface="Tahoma" pitchFamily="34" charset="0"/>
              </a:rPr>
              <a:t>Vying for control over the Korean peninsula and influence in China, Japan and Russia finally face-off. Of these two emerging industrial powers, who will be the </a:t>
            </a:r>
            <a:r>
              <a:rPr lang="en-GB" sz="2000" dirty="0" smtClean="0">
                <a:latin typeface="Tahoma" pitchFamily="34" charset="0"/>
              </a:rPr>
              <a:t>winner? </a:t>
            </a:r>
            <a:r>
              <a:rPr lang="en-GB" sz="2000" dirty="0">
                <a:latin typeface="Tahoma" pitchFamily="34" charset="0"/>
              </a:rPr>
              <a:t>European governments and the United States say the safe bet is on the Russians—their fellow Europeans…</a:t>
            </a:r>
          </a:p>
          <a:p>
            <a:pPr algn="ctr"/>
            <a:endParaRPr lang="en-GB" sz="2000" u="sng" dirty="0">
              <a:latin typeface="Tahoma" pitchFamily="34" charset="0"/>
            </a:endParaRPr>
          </a:p>
          <a:p>
            <a:pPr algn="ctr"/>
            <a:endParaRPr lang="en-GB" sz="2000" b="1" u="sng" dirty="0">
              <a:latin typeface="Tahoma" pitchFamily="34" charset="0"/>
            </a:endParaRPr>
          </a:p>
          <a:p>
            <a:pPr algn="ctr"/>
            <a:r>
              <a:rPr lang="en-GB" sz="2000" b="1" u="sng" dirty="0">
                <a:latin typeface="Tahoma" pitchFamily="34" charset="0"/>
              </a:rPr>
              <a:t>Event: </a:t>
            </a:r>
          </a:p>
          <a:p>
            <a:pPr algn="ctr"/>
            <a:r>
              <a:rPr lang="en-GB" sz="2000" b="1" u="sng" dirty="0">
                <a:latin typeface="Tahoma" pitchFamily="34" charset="0"/>
              </a:rPr>
              <a:t>The Russo-Japanese War – 1904-5</a:t>
            </a:r>
            <a:br>
              <a:rPr lang="en-GB" sz="2000" b="1" u="sng" dirty="0">
                <a:latin typeface="Tahoma" pitchFamily="34" charset="0"/>
              </a:rPr>
            </a:br>
            <a:endParaRPr lang="en-GB" sz="2000" b="1" u="sng" dirty="0">
              <a:latin typeface="Tahoma" pitchFamily="34" charset="0"/>
            </a:endParaRPr>
          </a:p>
          <a:p>
            <a:endParaRPr lang="en-GB" sz="2000" dirty="0">
              <a:latin typeface="Tahoma" pitchFamily="34" charset="0"/>
            </a:endParaRPr>
          </a:p>
          <a:p>
            <a:pPr>
              <a:spcBef>
                <a:spcPct val="50000"/>
              </a:spcBef>
            </a:pPr>
            <a:endParaRPr lang="en-GB" sz="2000" dirty="0">
              <a:latin typeface="Tahoma" pitchFamily="34" charset="0"/>
            </a:endParaRPr>
          </a:p>
        </p:txBody>
      </p:sp>
      <p:pic>
        <p:nvPicPr>
          <p:cNvPr id="5125" name="Picture 8" descr="npo000011"/>
          <p:cNvPicPr>
            <a:picLocks noChangeAspect="1" noChangeArrowheads="1"/>
          </p:cNvPicPr>
          <p:nvPr/>
        </p:nvPicPr>
        <p:blipFill>
          <a:blip r:embed="rId3"/>
          <a:srcRect/>
          <a:stretch>
            <a:fillRect/>
          </a:stretch>
        </p:blipFill>
        <p:spPr bwMode="auto">
          <a:xfrm>
            <a:off x="228600" y="152400"/>
            <a:ext cx="1655763" cy="952500"/>
          </a:xfrm>
          <a:prstGeom prst="rect">
            <a:avLst/>
          </a:prstGeom>
          <a:noFill/>
          <a:ln w="9525" algn="ctr">
            <a:noFill/>
            <a:miter lim="800000"/>
            <a:headEnd/>
            <a:tailEnd/>
          </a:ln>
        </p:spPr>
      </p:pic>
      <p:sp>
        <p:nvSpPr>
          <p:cNvPr id="9223" name="AutoShape 7"/>
          <p:cNvSpPr>
            <a:spLocks noChangeArrowheads="1"/>
          </p:cNvSpPr>
          <p:nvPr/>
        </p:nvSpPr>
        <p:spPr bwMode="auto">
          <a:xfrm>
            <a:off x="152400" y="1066800"/>
            <a:ext cx="1008063" cy="1268413"/>
          </a:xfrm>
          <a:prstGeom prst="lightningBolt">
            <a:avLst/>
          </a:prstGeom>
          <a:solidFill>
            <a:srgbClr val="FFFF00"/>
          </a:solidFill>
          <a:ln w="9525">
            <a:solidFill>
              <a:schemeClr val="tx1"/>
            </a:solidFill>
            <a:miter lim="800000"/>
            <a:headEnd/>
            <a:tailEnd/>
          </a:ln>
          <a:effectLst>
            <a:outerShdw dist="107763" dir="18900000" algn="ctr" rotWithShape="0">
              <a:schemeClr val="bg2">
                <a:alpha val="50000"/>
              </a:schemeClr>
            </a:outerShdw>
          </a:effectLst>
        </p:spPr>
        <p:txBody>
          <a:bodyPr wrap="none" anchor="ctr"/>
          <a:lstStyle/>
          <a:p>
            <a:pP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3"/>
          <p:cNvSpPr>
            <a:spLocks noChangeArrowheads="1"/>
          </p:cNvSpPr>
          <p:nvPr/>
        </p:nvSpPr>
        <p:spPr bwMode="auto">
          <a:xfrm rot="-593462">
            <a:off x="4267200" y="0"/>
            <a:ext cx="2016125" cy="2160588"/>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6147" name="Text Box 4"/>
          <p:cNvSpPr txBox="1">
            <a:spLocks noChangeArrowheads="1"/>
          </p:cNvSpPr>
          <p:nvPr/>
        </p:nvSpPr>
        <p:spPr bwMode="auto">
          <a:xfrm>
            <a:off x="228600" y="193675"/>
            <a:ext cx="4114800" cy="5632311"/>
          </a:xfrm>
          <a:prstGeom prst="rect">
            <a:avLst/>
          </a:prstGeom>
          <a:noFill/>
          <a:ln w="9525">
            <a:noFill/>
            <a:miter lim="800000"/>
            <a:headEnd/>
            <a:tailEnd/>
          </a:ln>
        </p:spPr>
        <p:txBody>
          <a:bodyPr>
            <a:spAutoFit/>
          </a:bodyPr>
          <a:lstStyle/>
          <a:p>
            <a:pPr algn="ctr"/>
            <a:r>
              <a:rPr lang="en-GB" sz="2400" b="1" u="sng" dirty="0">
                <a:latin typeface="Tahoma" pitchFamily="34" charset="0"/>
              </a:rPr>
              <a:t>Newsflash 2! </a:t>
            </a:r>
          </a:p>
          <a:p>
            <a:pPr algn="ctr"/>
            <a:r>
              <a:rPr lang="en-GB" sz="2400" b="1" u="sng" dirty="0">
                <a:latin typeface="Tahoma" pitchFamily="34" charset="0"/>
              </a:rPr>
              <a:t>Sunday, Bloody Sunday!!—January 9</a:t>
            </a:r>
            <a:r>
              <a:rPr lang="en-GB" sz="2400" b="1" u="sng" baseline="30000" dirty="0">
                <a:latin typeface="Tahoma" pitchFamily="34" charset="0"/>
              </a:rPr>
              <a:t>th</a:t>
            </a:r>
            <a:r>
              <a:rPr lang="en-GB" sz="2400" b="1" u="sng" dirty="0">
                <a:latin typeface="Tahoma" pitchFamily="34" charset="0"/>
              </a:rPr>
              <a:t>, 1905</a:t>
            </a:r>
            <a:endParaRPr lang="en-GB" sz="2400" dirty="0">
              <a:latin typeface="Tahoma" pitchFamily="34" charset="0"/>
            </a:endParaRPr>
          </a:p>
          <a:p>
            <a:r>
              <a:rPr lang="en-GB" sz="2400" dirty="0">
                <a:latin typeface="Tahoma" pitchFamily="34" charset="0"/>
              </a:rPr>
              <a:t/>
            </a:r>
            <a:br>
              <a:rPr lang="en-GB" sz="2400" dirty="0">
                <a:latin typeface="Tahoma" pitchFamily="34" charset="0"/>
              </a:rPr>
            </a:br>
            <a:r>
              <a:rPr lang="en-US" sz="2000" dirty="0">
                <a:latin typeface="Tahoma" pitchFamily="34" charset="0"/>
              </a:rPr>
              <a:t>Unhappy about the cost of the losing war with Japan (and its effect on Russian society) Peaceful demonstrators arrived at the </a:t>
            </a:r>
            <a:r>
              <a:rPr lang="en-US" sz="2000" b="1" dirty="0">
                <a:latin typeface="Tahoma" pitchFamily="34" charset="0"/>
              </a:rPr>
              <a:t>Winter Palace</a:t>
            </a:r>
            <a:r>
              <a:rPr lang="en-US" sz="2000" dirty="0">
                <a:latin typeface="Tahoma" pitchFamily="34" charset="0"/>
              </a:rPr>
              <a:t> in </a:t>
            </a:r>
            <a:r>
              <a:rPr lang="en-US" sz="2000" b="1" dirty="0">
                <a:latin typeface="Tahoma" pitchFamily="34" charset="0"/>
              </a:rPr>
              <a:t>Saint Petersburg</a:t>
            </a:r>
            <a:r>
              <a:rPr lang="en-US" sz="2000" dirty="0">
                <a:latin typeface="Tahoma" pitchFamily="34" charset="0"/>
              </a:rPr>
              <a:t> to present a petition to the </a:t>
            </a:r>
            <a:r>
              <a:rPr lang="en-US" sz="2000" b="1" dirty="0" smtClean="0">
                <a:latin typeface="Tahoma" pitchFamily="34" charset="0"/>
              </a:rPr>
              <a:t>czar</a:t>
            </a:r>
            <a:r>
              <a:rPr lang="en-US" sz="2000" dirty="0" smtClean="0">
                <a:latin typeface="Tahoma" pitchFamily="34" charset="0"/>
              </a:rPr>
              <a:t>. </a:t>
            </a:r>
            <a:r>
              <a:rPr lang="en-US" sz="2000" dirty="0">
                <a:latin typeface="Tahoma" pitchFamily="34" charset="0"/>
              </a:rPr>
              <a:t>The </a:t>
            </a:r>
            <a:r>
              <a:rPr lang="en-US" sz="2000" b="1" dirty="0">
                <a:latin typeface="Tahoma" pitchFamily="34" charset="0"/>
              </a:rPr>
              <a:t>Imperial Guard</a:t>
            </a:r>
            <a:r>
              <a:rPr lang="en-US" sz="2000" dirty="0">
                <a:latin typeface="Tahoma" pitchFamily="34" charset="0"/>
              </a:rPr>
              <a:t> fired on the crowd, </a:t>
            </a:r>
            <a:r>
              <a:rPr lang="en-US" sz="2000" b="1" i="1" dirty="0">
                <a:latin typeface="Tahoma" pitchFamily="34" charset="0"/>
              </a:rPr>
              <a:t>killing</a:t>
            </a:r>
            <a:r>
              <a:rPr lang="en-US" sz="2000" dirty="0">
                <a:latin typeface="Tahoma" pitchFamily="34" charset="0"/>
              </a:rPr>
              <a:t> around 200 and wounding 800!!</a:t>
            </a:r>
          </a:p>
          <a:p>
            <a:endParaRPr lang="en-US" sz="2000" dirty="0">
              <a:latin typeface="Tahoma" pitchFamily="34" charset="0"/>
            </a:endParaRPr>
          </a:p>
          <a:p>
            <a:r>
              <a:rPr lang="en-US" sz="2000" dirty="0">
                <a:latin typeface="Tahoma" pitchFamily="34" charset="0"/>
              </a:rPr>
              <a:t>Trust in the czar and the Russian Monarchy has never been lower…</a:t>
            </a:r>
            <a:endParaRPr lang="en-GB" sz="2000" dirty="0">
              <a:latin typeface="Tahoma" pitchFamily="34" charset="0"/>
            </a:endParaRPr>
          </a:p>
        </p:txBody>
      </p:sp>
      <p:pic>
        <p:nvPicPr>
          <p:cNvPr id="6148" name="Picture 6" descr="npo000009"/>
          <p:cNvPicPr>
            <a:picLocks noChangeAspect="1" noChangeArrowheads="1"/>
          </p:cNvPicPr>
          <p:nvPr/>
        </p:nvPicPr>
        <p:blipFill>
          <a:blip r:embed="rId3"/>
          <a:srcRect/>
          <a:stretch>
            <a:fillRect/>
          </a:stretch>
        </p:blipFill>
        <p:spPr bwMode="auto">
          <a:xfrm>
            <a:off x="4876800" y="228600"/>
            <a:ext cx="1835150" cy="719138"/>
          </a:xfrm>
          <a:prstGeom prst="rect">
            <a:avLst/>
          </a:prstGeom>
          <a:noFill/>
          <a:ln w="9525" algn="ctr">
            <a:noFill/>
            <a:miter lim="800000"/>
            <a:headEnd/>
            <a:tailEnd/>
          </a:ln>
        </p:spPr>
      </p:pic>
      <p:pic>
        <p:nvPicPr>
          <p:cNvPr id="6149" name="Picture 8" descr="File:BloodySunday1905.jpg">
            <a:hlinkClick r:id="rId4"/>
          </p:cNvPr>
          <p:cNvPicPr>
            <a:picLocks noChangeAspect="1" noChangeArrowheads="1"/>
          </p:cNvPicPr>
          <p:nvPr/>
        </p:nvPicPr>
        <p:blipFill>
          <a:blip r:embed="rId5"/>
          <a:srcRect/>
          <a:stretch>
            <a:fillRect/>
          </a:stretch>
        </p:blipFill>
        <p:spPr bwMode="auto">
          <a:xfrm>
            <a:off x="4572000" y="2057400"/>
            <a:ext cx="4095750" cy="384333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a:spLocks noChangeArrowheads="1"/>
          </p:cNvSpPr>
          <p:nvPr/>
        </p:nvSpPr>
        <p:spPr bwMode="auto">
          <a:xfrm>
            <a:off x="900113" y="476250"/>
            <a:ext cx="7488237" cy="5201424"/>
          </a:xfrm>
          <a:prstGeom prst="rect">
            <a:avLst/>
          </a:prstGeom>
          <a:noFill/>
          <a:ln w="57150">
            <a:solidFill>
              <a:schemeClr val="tx1"/>
            </a:solidFill>
            <a:miter lim="800000"/>
            <a:headEnd/>
            <a:tailEnd/>
          </a:ln>
        </p:spPr>
        <p:txBody>
          <a:bodyPr>
            <a:spAutoFit/>
          </a:bodyPr>
          <a:lstStyle/>
          <a:p>
            <a:r>
              <a:rPr lang="en-GB" sz="2400" b="1" dirty="0">
                <a:latin typeface="Palatino Linotype" pitchFamily="18" charset="0"/>
              </a:rPr>
              <a:t>NEWSFLASH 3! –</a:t>
            </a:r>
            <a:r>
              <a:rPr lang="en-GB" sz="2000" b="1" dirty="0">
                <a:latin typeface="Palatino Linotype" pitchFamily="18" charset="0"/>
              </a:rPr>
              <a:t>September 5</a:t>
            </a:r>
            <a:r>
              <a:rPr lang="en-GB" sz="2000" b="1" baseline="30000" dirty="0">
                <a:latin typeface="Palatino Linotype" pitchFamily="18" charset="0"/>
              </a:rPr>
              <a:t>th</a:t>
            </a:r>
            <a:r>
              <a:rPr lang="en-GB" sz="2000" b="1" dirty="0">
                <a:latin typeface="Palatino Linotype" pitchFamily="18" charset="0"/>
              </a:rPr>
              <a:t>, 1905</a:t>
            </a:r>
          </a:p>
          <a:p>
            <a:endParaRPr lang="en-GB" sz="2000" dirty="0">
              <a:latin typeface="Palatino Linotype" pitchFamily="18" charset="0"/>
            </a:endParaRPr>
          </a:p>
          <a:p>
            <a:r>
              <a:rPr lang="en-GB" sz="2400" b="1" i="1" u="sng" dirty="0">
                <a:latin typeface="Palatino Linotype" pitchFamily="18" charset="0"/>
              </a:rPr>
              <a:t>Japan Victorious In Asia!</a:t>
            </a:r>
          </a:p>
          <a:p>
            <a:endParaRPr lang="en-GB" sz="2400" b="1" i="1" u="sng" dirty="0">
              <a:latin typeface="Palatino Linotype" pitchFamily="18" charset="0"/>
            </a:endParaRPr>
          </a:p>
          <a:p>
            <a:r>
              <a:rPr lang="en-GB" sz="2400" dirty="0" smtClean="0">
                <a:latin typeface="Palatino Linotype" pitchFamily="18" charset="0"/>
              </a:rPr>
              <a:t>Unable </a:t>
            </a:r>
            <a:r>
              <a:rPr lang="en-GB" sz="2400" dirty="0">
                <a:latin typeface="Palatino Linotype" pitchFamily="18" charset="0"/>
              </a:rPr>
              <a:t>to compete with superior Japanese military technology and industrial production, Russia signs the </a:t>
            </a:r>
            <a:r>
              <a:rPr lang="en-GB" sz="2400" b="1" dirty="0">
                <a:latin typeface="Palatino Linotype" pitchFamily="18" charset="0"/>
              </a:rPr>
              <a:t>Treaty of Portsmouth</a:t>
            </a:r>
            <a:r>
              <a:rPr lang="en-GB" sz="2400" dirty="0">
                <a:latin typeface="Palatino Linotype" pitchFamily="18" charset="0"/>
              </a:rPr>
              <a:t>. In accordance with the terms of the Treaty, Russia has </a:t>
            </a:r>
            <a:r>
              <a:rPr lang="en-GB" sz="2400" dirty="0" smtClean="0">
                <a:latin typeface="Palatino Linotype" pitchFamily="18" charset="0"/>
              </a:rPr>
              <a:t>to leave </a:t>
            </a:r>
            <a:r>
              <a:rPr lang="en-GB" sz="2400" b="1" dirty="0" smtClean="0">
                <a:latin typeface="Palatino Linotype" pitchFamily="18" charset="0"/>
              </a:rPr>
              <a:t>Manchuria</a:t>
            </a:r>
            <a:r>
              <a:rPr lang="en-GB" sz="2400" dirty="0">
                <a:latin typeface="Palatino Linotype" pitchFamily="18" charset="0"/>
              </a:rPr>
              <a:t>, given </a:t>
            </a:r>
            <a:r>
              <a:rPr lang="en-GB" sz="2400" b="1" dirty="0">
                <a:latin typeface="Palatino Linotype" pitchFamily="18" charset="0"/>
              </a:rPr>
              <a:t>Port Arthur</a:t>
            </a:r>
            <a:r>
              <a:rPr lang="en-GB" sz="2400" dirty="0">
                <a:latin typeface="Palatino Linotype" pitchFamily="18" charset="0"/>
              </a:rPr>
              <a:t> to the Japanese and </a:t>
            </a:r>
            <a:r>
              <a:rPr lang="en-GB" sz="2400" dirty="0" smtClean="0">
                <a:latin typeface="Palatino Linotype" pitchFamily="18" charset="0"/>
              </a:rPr>
              <a:t>admit that </a:t>
            </a:r>
            <a:r>
              <a:rPr lang="en-GB" sz="2400" b="1" dirty="0">
                <a:latin typeface="Palatino Linotype" pitchFamily="18" charset="0"/>
              </a:rPr>
              <a:t>Korea</a:t>
            </a:r>
            <a:r>
              <a:rPr lang="en-GB" sz="2400" dirty="0">
                <a:latin typeface="Palatino Linotype" pitchFamily="18" charset="0"/>
              </a:rPr>
              <a:t> is once and for all in the Japanese </a:t>
            </a:r>
            <a:r>
              <a:rPr lang="en-GB" sz="2400" b="1" u="sng" dirty="0">
                <a:latin typeface="Palatino Linotype" pitchFamily="18" charset="0"/>
              </a:rPr>
              <a:t>sphere of influence</a:t>
            </a:r>
            <a:r>
              <a:rPr lang="en-GB" sz="2400" u="sng" dirty="0">
                <a:latin typeface="Palatino Linotype" pitchFamily="18" charset="0"/>
              </a:rPr>
              <a:t>. </a:t>
            </a:r>
          </a:p>
          <a:p>
            <a:endParaRPr lang="en-GB" sz="2400" dirty="0">
              <a:latin typeface="Palatino Linotype" pitchFamily="18" charset="0"/>
            </a:endParaRPr>
          </a:p>
          <a:p>
            <a:r>
              <a:rPr lang="en-GB" sz="2400" dirty="0" err="1">
                <a:latin typeface="Palatino Linotype" pitchFamily="18" charset="0"/>
              </a:rPr>
              <a:t>Rumors</a:t>
            </a:r>
            <a:r>
              <a:rPr lang="en-GB" sz="2400" dirty="0">
                <a:latin typeface="Palatino Linotype" pitchFamily="18" charset="0"/>
              </a:rPr>
              <a:t> of deep dissatisfaction among the Russian people </a:t>
            </a:r>
            <a:r>
              <a:rPr lang="en-GB" sz="2400" dirty="0" smtClean="0">
                <a:latin typeface="Palatino Linotype" pitchFamily="18" charset="0"/>
              </a:rPr>
              <a:t>grow…</a:t>
            </a:r>
            <a:endParaRPr lang="en-GB" sz="2400" dirty="0">
              <a:latin typeface="Palatino Linotype" pitchFamily="18" charset="0"/>
            </a:endParaRPr>
          </a:p>
        </p:txBody>
      </p:sp>
      <p:sp>
        <p:nvSpPr>
          <p:cNvPr id="3078" name="AutoShape 6"/>
          <p:cNvSpPr>
            <a:spLocks noChangeArrowheads="1"/>
          </p:cNvSpPr>
          <p:nvPr/>
        </p:nvSpPr>
        <p:spPr bwMode="auto">
          <a:xfrm rot="350577">
            <a:off x="5181600" y="0"/>
            <a:ext cx="3419475" cy="1773238"/>
          </a:xfrm>
          <a:prstGeom prst="lightningBolt">
            <a:avLst/>
          </a:prstGeom>
          <a:solidFill>
            <a:srgbClr val="FFFF9B"/>
          </a:solidFill>
          <a:ln w="9525">
            <a:solidFill>
              <a:schemeClr val="tx1"/>
            </a:solidFill>
            <a:miter lim="800000"/>
            <a:headEnd/>
            <a:tailEnd/>
          </a:ln>
          <a:effectLst>
            <a:outerShdw dist="107763" dir="18900000" algn="ctr" rotWithShape="0">
              <a:schemeClr val="bg2">
                <a:alpha val="50000"/>
              </a:schemeClr>
            </a:outerShdw>
          </a:effectLst>
        </p:spPr>
        <p:txBody>
          <a:bodyPr wrap="none" anchor="ctr"/>
          <a:lstStyle/>
          <a:p>
            <a:pPr>
              <a:defRPr/>
            </a:pPr>
            <a:endParaRPr lang="en-US"/>
          </a:p>
        </p:txBody>
      </p:sp>
      <p:pic>
        <p:nvPicPr>
          <p:cNvPr id="7172" name="Picture 5" descr="npo000003"/>
          <p:cNvPicPr>
            <a:picLocks noChangeAspect="1" noChangeArrowheads="1"/>
          </p:cNvPicPr>
          <p:nvPr/>
        </p:nvPicPr>
        <p:blipFill>
          <a:blip r:embed="rId3"/>
          <a:srcRect/>
          <a:stretch>
            <a:fillRect/>
          </a:stretch>
        </p:blipFill>
        <p:spPr bwMode="auto">
          <a:xfrm>
            <a:off x="7467600" y="228600"/>
            <a:ext cx="1292225" cy="742950"/>
          </a:xfrm>
          <a:prstGeom prst="rect">
            <a:avLst/>
          </a:prstGeom>
          <a:noFill/>
          <a:ln w="9525" algn="ctr">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AutoShape 3"/>
          <p:cNvSpPr>
            <a:spLocks noChangeArrowheads="1"/>
          </p:cNvSpPr>
          <p:nvPr/>
        </p:nvSpPr>
        <p:spPr bwMode="auto">
          <a:xfrm>
            <a:off x="381000" y="549275"/>
            <a:ext cx="8382000" cy="5472113"/>
          </a:xfrm>
          <a:prstGeom prst="wedgeRoundRectCallout">
            <a:avLst>
              <a:gd name="adj1" fmla="val -54546"/>
              <a:gd name="adj2" fmla="val 63694"/>
              <a:gd name="adj3" fmla="val 16667"/>
            </a:avLst>
          </a:prstGeom>
          <a:solidFill>
            <a:srgbClr val="FFFFCC"/>
          </a:solidFill>
          <a:ln w="9525">
            <a:solidFill>
              <a:schemeClr val="tx1"/>
            </a:solidFill>
            <a:miter lim="800000"/>
            <a:headEnd/>
            <a:tailEnd/>
          </a:ln>
          <a:effectLst>
            <a:outerShdw dist="107763" dir="18900000" algn="ctr" rotWithShape="0">
              <a:schemeClr val="bg2">
                <a:alpha val="50000"/>
              </a:schemeClr>
            </a:outerShdw>
          </a:effectLst>
        </p:spPr>
        <p:txBody>
          <a:bodyPr/>
          <a:lstStyle/>
          <a:p>
            <a:pPr algn="ctr">
              <a:defRPr/>
            </a:pPr>
            <a:r>
              <a:rPr lang="en-GB" sz="2800" b="1" u="sng" dirty="0">
                <a:latin typeface="Tahoma" pitchFamily="34" charset="0"/>
              </a:rPr>
              <a:t>NEWSFLASH 4! </a:t>
            </a:r>
          </a:p>
          <a:p>
            <a:pPr algn="ctr">
              <a:defRPr/>
            </a:pPr>
            <a:r>
              <a:rPr lang="en-GB" sz="2800" b="1" i="1" u="sng" dirty="0">
                <a:latin typeface="Tahoma" pitchFamily="34" charset="0"/>
              </a:rPr>
              <a:t>Revolt !!!!!</a:t>
            </a:r>
            <a:r>
              <a:rPr lang="en-GB" sz="2800" u="sng" dirty="0">
                <a:latin typeface="Tahoma" pitchFamily="34" charset="0"/>
              </a:rPr>
              <a:t>—October 17</a:t>
            </a:r>
            <a:r>
              <a:rPr lang="en-GB" sz="2800" u="sng" baseline="30000" dirty="0">
                <a:latin typeface="Tahoma" pitchFamily="34" charset="0"/>
              </a:rPr>
              <a:t>th</a:t>
            </a:r>
            <a:r>
              <a:rPr lang="en-GB" sz="2800" u="sng" dirty="0">
                <a:latin typeface="Tahoma" pitchFamily="34" charset="0"/>
              </a:rPr>
              <a:t>, 1905 </a:t>
            </a:r>
          </a:p>
          <a:p>
            <a:pPr algn="ctr">
              <a:defRPr/>
            </a:pPr>
            <a:endParaRPr lang="en-GB" sz="2800" u="sng" dirty="0">
              <a:latin typeface="Tahoma" pitchFamily="34" charset="0"/>
            </a:endParaRPr>
          </a:p>
          <a:p>
            <a:pPr>
              <a:defRPr/>
            </a:pPr>
            <a:r>
              <a:rPr lang="en-GB" sz="2400" dirty="0">
                <a:latin typeface="Tahoma" pitchFamily="34" charset="0"/>
              </a:rPr>
              <a:t>Angry about the loss to Japan, and furious about the violent suppression on </a:t>
            </a:r>
            <a:r>
              <a:rPr lang="en-GB" sz="2400" b="1" dirty="0">
                <a:latin typeface="Tahoma" pitchFamily="34" charset="0"/>
              </a:rPr>
              <a:t>Bloody Sunday,</a:t>
            </a:r>
            <a:r>
              <a:rPr lang="en-GB" sz="2400" dirty="0">
                <a:latin typeface="Tahoma" pitchFamily="34" charset="0"/>
              </a:rPr>
              <a:t> the Russians rise up and demand the government reforms!</a:t>
            </a:r>
          </a:p>
          <a:p>
            <a:pPr>
              <a:defRPr/>
            </a:pPr>
            <a:r>
              <a:rPr lang="en-GB" sz="2400" dirty="0">
                <a:latin typeface="Tahoma" pitchFamily="34" charset="0"/>
              </a:rPr>
              <a:t/>
            </a:r>
            <a:br>
              <a:rPr lang="en-GB" sz="2400" dirty="0">
                <a:latin typeface="Tahoma" pitchFamily="34" charset="0"/>
              </a:rPr>
            </a:br>
            <a:r>
              <a:rPr lang="en-GB" sz="2400" dirty="0">
                <a:latin typeface="Tahoma" pitchFamily="34" charset="0"/>
              </a:rPr>
              <a:t>Overwhelmed by this opposition, the </a:t>
            </a:r>
            <a:r>
              <a:rPr lang="en-GB" sz="2400" dirty="0" err="1">
                <a:latin typeface="Tahoma" pitchFamily="34" charset="0"/>
              </a:rPr>
              <a:t>czar</a:t>
            </a:r>
            <a:r>
              <a:rPr lang="en-GB" sz="2400" dirty="0">
                <a:latin typeface="Tahoma" pitchFamily="34" charset="0"/>
              </a:rPr>
              <a:t> signs a constitution and establishes a Parliament: </a:t>
            </a:r>
            <a:r>
              <a:rPr lang="en-GB" sz="2400" dirty="0" smtClean="0">
                <a:latin typeface="Tahoma" pitchFamily="34" charset="0"/>
              </a:rPr>
              <a:t>called the </a:t>
            </a:r>
            <a:r>
              <a:rPr lang="en-GB" sz="2400" b="1" dirty="0" err="1">
                <a:latin typeface="Tahoma" pitchFamily="34" charset="0"/>
              </a:rPr>
              <a:t>Duma</a:t>
            </a:r>
            <a:r>
              <a:rPr lang="en-GB" sz="2400" b="1" dirty="0">
                <a:latin typeface="Tahoma" pitchFamily="34" charset="0"/>
              </a:rPr>
              <a:t>. </a:t>
            </a:r>
          </a:p>
          <a:p>
            <a:pPr>
              <a:defRPr/>
            </a:pPr>
            <a:endParaRPr lang="en-GB" sz="2400" b="1" dirty="0">
              <a:latin typeface="Tahoma" pitchFamily="34" charset="0"/>
            </a:endParaRPr>
          </a:p>
          <a:p>
            <a:pPr>
              <a:defRPr/>
            </a:pPr>
            <a:r>
              <a:rPr lang="en-GB" sz="2400" dirty="0">
                <a:latin typeface="Tahoma" pitchFamily="34" charset="0"/>
              </a:rPr>
              <a:t>However, many Russians suspect the </a:t>
            </a:r>
            <a:r>
              <a:rPr lang="en-GB" sz="2400" dirty="0" err="1">
                <a:latin typeface="Tahoma" pitchFamily="34" charset="0"/>
              </a:rPr>
              <a:t>Duma</a:t>
            </a:r>
            <a:r>
              <a:rPr lang="en-GB" sz="2400" dirty="0">
                <a:latin typeface="Tahoma" pitchFamily="34" charset="0"/>
              </a:rPr>
              <a:t> will </a:t>
            </a:r>
            <a:r>
              <a:rPr lang="en-GB" sz="2400" dirty="0" smtClean="0">
                <a:latin typeface="Tahoma" pitchFamily="34" charset="0"/>
              </a:rPr>
              <a:t>not hold any real power, </a:t>
            </a:r>
            <a:r>
              <a:rPr lang="en-GB" sz="2400" dirty="0">
                <a:latin typeface="Tahoma" pitchFamily="34" charset="0"/>
              </a:rPr>
              <a:t>and the </a:t>
            </a:r>
            <a:r>
              <a:rPr lang="en-GB" sz="2400" dirty="0" err="1">
                <a:latin typeface="Tahoma" pitchFamily="34" charset="0"/>
              </a:rPr>
              <a:t>czar</a:t>
            </a:r>
            <a:r>
              <a:rPr lang="en-GB" sz="2400" dirty="0">
                <a:latin typeface="Tahoma" pitchFamily="34" charset="0"/>
              </a:rPr>
              <a:t> will continue to hold the real power…</a:t>
            </a:r>
          </a:p>
        </p:txBody>
      </p:sp>
      <p:pic>
        <p:nvPicPr>
          <p:cNvPr id="2" name="Picture 4" descr="npo00000f"/>
          <p:cNvPicPr>
            <a:picLocks noChangeAspect="1" noChangeArrowheads="1"/>
          </p:cNvPicPr>
          <p:nvPr/>
        </p:nvPicPr>
        <p:blipFill>
          <a:blip r:embed="rId3"/>
          <a:srcRect/>
          <a:stretch>
            <a:fillRect/>
          </a:stretch>
        </p:blipFill>
        <p:spPr bwMode="auto">
          <a:xfrm>
            <a:off x="7667625" y="765175"/>
            <a:ext cx="1296988" cy="746125"/>
          </a:xfrm>
          <a:prstGeom prst="rect">
            <a:avLst/>
          </a:prstGeom>
          <a:noFill/>
          <a:ln w="9525" algn="ctr">
            <a:noFill/>
            <a:miter lim="800000"/>
            <a:headEnd/>
            <a:tailEnd/>
          </a:ln>
        </p:spPr>
      </p:pic>
      <p:pic>
        <p:nvPicPr>
          <p:cNvPr id="8196" name="Picture 7" descr="npo000010"/>
          <p:cNvPicPr>
            <a:picLocks noChangeAspect="1" noChangeArrowheads="1"/>
          </p:cNvPicPr>
          <p:nvPr/>
        </p:nvPicPr>
        <p:blipFill>
          <a:blip r:embed="rId3"/>
          <a:srcRect/>
          <a:stretch>
            <a:fillRect/>
          </a:stretch>
        </p:blipFill>
        <p:spPr bwMode="auto">
          <a:xfrm>
            <a:off x="179388" y="692150"/>
            <a:ext cx="1296987" cy="746125"/>
          </a:xfrm>
          <a:prstGeom prst="rect">
            <a:avLst/>
          </a:prstGeom>
          <a:noFill/>
          <a:ln w="9525" algn="ctr">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3"/>
          <p:cNvSpPr>
            <a:spLocks noChangeArrowheads="1"/>
          </p:cNvSpPr>
          <p:nvPr/>
        </p:nvSpPr>
        <p:spPr bwMode="auto">
          <a:xfrm rot="-593462">
            <a:off x="5257800" y="152400"/>
            <a:ext cx="2016125" cy="2160588"/>
          </a:xfrm>
          <a:prstGeom prst="lightningBolt">
            <a:avLst/>
          </a:prstGeom>
          <a:solidFill>
            <a:srgbClr val="FFFF00"/>
          </a:solidFill>
          <a:ln w="9525">
            <a:solidFill>
              <a:schemeClr val="tx1"/>
            </a:solidFill>
            <a:miter lim="800000"/>
            <a:headEnd/>
            <a:tailEnd/>
          </a:ln>
        </p:spPr>
        <p:txBody>
          <a:bodyPr wrap="none" anchor="ctr"/>
          <a:lstStyle/>
          <a:p>
            <a:endParaRPr lang="en-US"/>
          </a:p>
        </p:txBody>
      </p:sp>
      <p:sp>
        <p:nvSpPr>
          <p:cNvPr id="9219" name="Text Box 4"/>
          <p:cNvSpPr txBox="1">
            <a:spLocks noChangeArrowheads="1"/>
          </p:cNvSpPr>
          <p:nvPr/>
        </p:nvSpPr>
        <p:spPr bwMode="auto">
          <a:xfrm>
            <a:off x="250825" y="0"/>
            <a:ext cx="4244975" cy="6794500"/>
          </a:xfrm>
          <a:prstGeom prst="rect">
            <a:avLst/>
          </a:prstGeom>
          <a:noFill/>
          <a:ln w="9525">
            <a:noFill/>
            <a:miter lim="800000"/>
            <a:headEnd/>
            <a:tailEnd/>
          </a:ln>
        </p:spPr>
        <p:txBody>
          <a:bodyPr>
            <a:spAutoFit/>
          </a:bodyPr>
          <a:lstStyle/>
          <a:p>
            <a:pPr algn="ctr"/>
            <a:r>
              <a:rPr lang="en-GB" sz="2400" b="1" u="sng">
                <a:latin typeface="Tahoma" pitchFamily="34" charset="0"/>
              </a:rPr>
              <a:t>Newsflash 5! </a:t>
            </a:r>
          </a:p>
          <a:p>
            <a:pPr algn="ctr"/>
            <a:r>
              <a:rPr lang="en-GB" sz="2400" b="1" u="sng">
                <a:latin typeface="Tahoma" pitchFamily="34" charset="0"/>
              </a:rPr>
              <a:t>War Breaks Out In Europe!!!</a:t>
            </a:r>
          </a:p>
          <a:p>
            <a:pPr algn="ctr"/>
            <a:r>
              <a:rPr lang="en-GB" sz="2400" b="1" u="sng">
                <a:latin typeface="Tahoma" pitchFamily="34" charset="0"/>
              </a:rPr>
              <a:t>—June 28, 1914</a:t>
            </a:r>
            <a:endParaRPr lang="en-GB" sz="2400">
              <a:latin typeface="Tahoma" pitchFamily="34" charset="0"/>
            </a:endParaRPr>
          </a:p>
          <a:p>
            <a:r>
              <a:rPr lang="en-GB" sz="2400">
                <a:latin typeface="Tahoma" pitchFamily="34" charset="0"/>
              </a:rPr>
              <a:t/>
            </a:r>
            <a:br>
              <a:rPr lang="en-GB" sz="2400">
                <a:latin typeface="Tahoma" pitchFamily="34" charset="0"/>
              </a:rPr>
            </a:br>
            <a:r>
              <a:rPr lang="en-GB" sz="2000" b="1">
                <a:latin typeface="Tahoma" pitchFamily="34" charset="0"/>
              </a:rPr>
              <a:t>Archduke Franz Ferdinand</a:t>
            </a:r>
            <a:r>
              <a:rPr lang="en-GB" sz="2000">
                <a:latin typeface="Tahoma" pitchFamily="34" charset="0"/>
              </a:rPr>
              <a:t> is assassinated and Russia declares war on Austria-Hungary to protect its brother </a:t>
            </a:r>
            <a:r>
              <a:rPr lang="en-GB" sz="2000" b="1">
                <a:latin typeface="Tahoma" pitchFamily="34" charset="0"/>
              </a:rPr>
              <a:t>slavs</a:t>
            </a:r>
            <a:r>
              <a:rPr lang="en-GB" sz="2000">
                <a:latin typeface="Tahoma" pitchFamily="34" charset="0"/>
              </a:rPr>
              <a:t> in Serbia!! </a:t>
            </a:r>
          </a:p>
          <a:p>
            <a:endParaRPr lang="en-GB" sz="2000">
              <a:latin typeface="Tahoma" pitchFamily="34" charset="0"/>
            </a:endParaRPr>
          </a:p>
          <a:p>
            <a:r>
              <a:rPr lang="en-GB" sz="2000">
                <a:latin typeface="Tahoma" pitchFamily="34" charset="0"/>
              </a:rPr>
              <a:t>(Oh, you know about all this…)</a:t>
            </a:r>
          </a:p>
          <a:p>
            <a:r>
              <a:rPr lang="en-GB" sz="2000">
                <a:latin typeface="Tahoma" pitchFamily="34" charset="0"/>
              </a:rPr>
              <a:t/>
            </a:r>
            <a:br>
              <a:rPr lang="en-GB" sz="2000">
                <a:latin typeface="Tahoma" pitchFamily="34" charset="0"/>
              </a:rPr>
            </a:br>
            <a:r>
              <a:rPr lang="en-GB" sz="2000">
                <a:latin typeface="Tahoma" pitchFamily="34" charset="0"/>
              </a:rPr>
              <a:t>What you don’t know is that although the war is unpopular with the Russian people the </a:t>
            </a:r>
            <a:r>
              <a:rPr lang="en-GB" sz="2000" b="1">
                <a:latin typeface="Tahoma" pitchFamily="34" charset="0"/>
              </a:rPr>
              <a:t>czar</a:t>
            </a:r>
            <a:r>
              <a:rPr lang="en-GB" sz="2000">
                <a:latin typeface="Tahoma" pitchFamily="34" charset="0"/>
              </a:rPr>
              <a:t> forces his country to fight—proving once and for all the powerlessness of the </a:t>
            </a:r>
            <a:r>
              <a:rPr lang="en-GB" sz="2000" b="1">
                <a:latin typeface="Tahoma" pitchFamily="34" charset="0"/>
              </a:rPr>
              <a:t>Duma.</a:t>
            </a:r>
          </a:p>
          <a:p>
            <a:r>
              <a:rPr lang="en-GB" sz="2000">
                <a:latin typeface="Tahoma" pitchFamily="34" charset="0"/>
              </a:rPr>
              <a:t/>
            </a:r>
            <a:br>
              <a:rPr lang="en-GB" sz="2000">
                <a:latin typeface="Tahoma" pitchFamily="34" charset="0"/>
              </a:rPr>
            </a:br>
            <a:r>
              <a:rPr lang="en-GB" sz="2000">
                <a:latin typeface="Tahoma" pitchFamily="34" charset="0"/>
              </a:rPr>
              <a:t>The anger of the people is boiling over…</a:t>
            </a:r>
          </a:p>
        </p:txBody>
      </p:sp>
      <p:pic>
        <p:nvPicPr>
          <p:cNvPr id="9220" name="Picture 6" descr="npo000009"/>
          <p:cNvPicPr>
            <a:picLocks noChangeAspect="1" noChangeArrowheads="1"/>
          </p:cNvPicPr>
          <p:nvPr/>
        </p:nvPicPr>
        <p:blipFill>
          <a:blip r:embed="rId3"/>
          <a:srcRect/>
          <a:stretch>
            <a:fillRect/>
          </a:stretch>
        </p:blipFill>
        <p:spPr bwMode="auto">
          <a:xfrm>
            <a:off x="4572000" y="609600"/>
            <a:ext cx="1835150" cy="719138"/>
          </a:xfrm>
          <a:prstGeom prst="rect">
            <a:avLst/>
          </a:prstGeom>
          <a:noFill/>
          <a:ln w="9525" algn="ctr">
            <a:noFill/>
            <a:miter lim="800000"/>
            <a:headEnd/>
            <a:tailEnd/>
          </a:ln>
        </p:spPr>
      </p:pic>
      <p:pic>
        <p:nvPicPr>
          <p:cNvPr id="9221" name="Picture 8" descr="alliance_entente"/>
          <p:cNvPicPr>
            <a:picLocks noChangeAspect="1" noChangeArrowheads="1"/>
          </p:cNvPicPr>
          <p:nvPr/>
        </p:nvPicPr>
        <p:blipFill>
          <a:blip r:embed="rId4"/>
          <a:srcRect/>
          <a:stretch>
            <a:fillRect/>
          </a:stretch>
        </p:blipFill>
        <p:spPr bwMode="auto">
          <a:xfrm>
            <a:off x="4419600" y="2286000"/>
            <a:ext cx="4495800" cy="31813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274</TotalTime>
  <Words>1247</Words>
  <Application>Microsoft Macintosh PowerPoint</Application>
  <PresentationFormat>On-screen Show (4:3)</PresentationFormat>
  <Paragraphs>229</Paragraphs>
  <Slides>43</Slides>
  <Notes>43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Equity</vt:lpstr>
      <vt:lpstr>Russian Revolution</vt:lpstr>
      <vt:lpstr>PowerPoint Presentation</vt:lpstr>
      <vt:lpstr>How and Why:  The French Revolution…WASTE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and Why:  The Russian Revolution…WAST-MC!</vt:lpstr>
      <vt:lpstr>PowerPoint Presentation</vt:lpstr>
      <vt:lpstr>PowerPoint Presentation</vt:lpstr>
      <vt:lpstr>PowerPoint Presentation</vt:lpstr>
      <vt:lpstr>We are still the only country of  the proletarian  dictatorship and  are surrounded by capitalist  countries, many of which are  far in advance  of us technically and economically…. We must  overtake and outstrip the advanced technology of the developed capitalist countries. That is why a fast rate of development of our industry is necessary and imperative.  </vt:lpstr>
      <vt:lpstr>Persuasion          Intimidation</vt:lpstr>
      <vt:lpstr>Features of Totalitarianism in Stalinist Russia: Intimidation</vt:lpstr>
      <vt:lpstr>PowerPoint Presentation</vt:lpstr>
      <vt:lpstr>PowerPoint Presentation</vt:lpstr>
      <vt:lpstr>Under the Great Stalin’s Guidance - Onward to Communism</vt:lpstr>
      <vt:lpstr>Come Comrades, Join Us on the Collective Farm!</vt:lpstr>
      <vt:lpstr>“Two worlds - two plans”  We plant life They plant death </vt:lpstr>
      <vt:lpstr>We Will Keep Out the Kulaks</vt:lpstr>
      <vt:lpstr>100% of Village Members Must Join the Collective Farm!</vt:lpstr>
      <vt:lpstr>Reaping for a Bolshevik Harvest</vt:lpstr>
      <vt:lpstr>Get the Kulak Off the Collective Farm</vt:lpstr>
      <vt:lpstr>Fight against the way of laziness</vt:lpstr>
      <vt:lpstr>Landlords, kulaks, journalists, capitalists, White Russians, Mensheviks, priests, and drunkards have declared war on the Five Year Plan because they understand that it will bring about their final destruction.</vt:lpstr>
      <vt:lpstr>Imperialists Cannot Stop the Victorious Progression of the Five Year Plan!</vt:lpstr>
      <vt:lpstr>From Shock Brigades to Shock Factories and Mills</vt:lpstr>
      <vt:lpstr>Religion, Drunkenness and Illiteracy Are the Enemies of Socialist Culture The active construction of socialism is through literacy. </vt:lpstr>
      <vt:lpstr>Stop! Here is something that must be ended. Here is something that needs to be fought: A throw-back to the old regime. Cities will be rendered healthy with proletarian tempering and the will and labor of women.</vt:lpstr>
      <vt:lpstr>Proletarians - Go to Technical Institutes!</vt:lpstr>
      <vt:lpstr>The smoke of the chimneys is the breath of Soviet Russia</vt:lpstr>
      <vt:lpstr>How it Will Be At the End Of the Five Year Plan</vt:lpstr>
      <vt:lpstr>We Are Young Leninists</vt:lpstr>
      <vt:lpstr>Let’s raise a generation unconditionally loyal to the cause of communism</vt:lpstr>
      <vt:lpstr>PowerPoint Presentation</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Russian Revolution</dc:title>
  <dc:creator>jcorburn</dc:creator>
  <cp:lastModifiedBy>Andrew Wells</cp:lastModifiedBy>
  <cp:revision>7</cp:revision>
  <dcterms:created xsi:type="dcterms:W3CDTF">2009-03-04T16:42:39Z</dcterms:created>
  <dcterms:modified xsi:type="dcterms:W3CDTF">2014-02-02T21:47:31Z</dcterms:modified>
</cp:coreProperties>
</file>