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Quintessential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Quintessential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0.jpg"/><Relationship Id="rId4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0.jpg"/><Relationship Id="rId4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jpg"/><Relationship Id="rId4" Type="http://schemas.openxmlformats.org/officeDocument/2006/relationships/image" Target="../media/image0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jpg"/><Relationship Id="rId4" Type="http://schemas.openxmlformats.org/officeDocument/2006/relationships/image" Target="../media/image05.gif"/><Relationship Id="rId5" Type="http://schemas.openxmlformats.org/officeDocument/2006/relationships/image" Target="../media/image0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jpg"/><Relationship Id="rId4" Type="http://schemas.openxmlformats.org/officeDocument/2006/relationships/image" Target="../media/image09.jpg"/><Relationship Id="rId5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jpg"/><Relationship Id="rId4" Type="http://schemas.openxmlformats.org/officeDocument/2006/relationships/image" Target="../media/image07.jpg"/><Relationship Id="rId5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0.jpg"/><Relationship Id="rId4" Type="http://schemas.openxmlformats.org/officeDocument/2006/relationships/image" Target="../media/image08.jpg"/><Relationship Id="rId5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0.jpg"/><Relationship Id="rId4" Type="http://schemas.openxmlformats.org/officeDocument/2006/relationships/image" Target="../media/image0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0.jpg"/><Relationship Id="rId4" Type="http://schemas.openxmlformats.org/officeDocument/2006/relationships/image" Target="../media/image0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Quintessential"/>
                <a:ea typeface="Quintessential"/>
                <a:cs typeface="Quintessential"/>
                <a:sym typeface="Quintessential"/>
              </a:rPr>
              <a:t>Renaissance Masters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Quintessential"/>
                <a:ea typeface="Quintessential"/>
                <a:cs typeface="Quintessential"/>
                <a:sym typeface="Quintessential"/>
              </a:rPr>
              <a:t>Artists and Great Thinkers of the Period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ctrTitle"/>
          </p:nvPr>
        </p:nvSpPr>
        <p:spPr>
          <a:xfrm>
            <a:off x="-572773" y="513250"/>
            <a:ext cx="65328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Quintessential"/>
                <a:ea typeface="Quintessential"/>
                <a:cs typeface="Quintessential"/>
                <a:sym typeface="Quintessential"/>
              </a:rPr>
              <a:t>William Shakespeare</a:t>
            </a:r>
          </a:p>
        </p:txBody>
      </p:sp>
      <p:sp>
        <p:nvSpPr>
          <p:cNvPr id="121" name="Shape 121"/>
          <p:cNvSpPr txBox="1"/>
          <p:nvPr>
            <p:ph idx="1" type="subTitle"/>
          </p:nvPr>
        </p:nvSpPr>
        <p:spPr>
          <a:xfrm>
            <a:off x="843650" y="1305850"/>
            <a:ext cx="3565200" cy="30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To Be or Not to Be…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Considered the greatest playwright ever.  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rgbClr val="FF0000"/>
              </a:solidFill>
              <a:latin typeface="Quintessential"/>
              <a:ea typeface="Quintessential"/>
              <a:cs typeface="Quintessential"/>
              <a:sym typeface="Quintessential"/>
            </a:endParaRP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Plays include </a:t>
            </a:r>
            <a:r>
              <a:rPr i="1"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Hamlet, Romeo and Juliet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rgbClr val="FF0000"/>
              </a:solidFill>
              <a:latin typeface="Quintessential"/>
              <a:ea typeface="Quintessential"/>
              <a:cs typeface="Quintessential"/>
              <a:sym typeface="Quintessential"/>
            </a:endParaRP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Wrote Hundreds of Sonnets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rgbClr val="FF0000"/>
              </a:solidFill>
              <a:latin typeface="Quintessential"/>
              <a:ea typeface="Quintessential"/>
              <a:cs typeface="Quintessential"/>
              <a:sym typeface="Quintessential"/>
            </a:endParaRP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Helped to fund many artists</a:t>
            </a:r>
          </a:p>
        </p:txBody>
      </p:sp>
      <p:pic>
        <p:nvPicPr>
          <p:cNvPr descr="William_Shakespeare_1609.jpg" id="122" name="Shape 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0825" y="844426"/>
            <a:ext cx="2628620" cy="3509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ctrTitle"/>
          </p:nvPr>
        </p:nvSpPr>
        <p:spPr>
          <a:xfrm>
            <a:off x="-572773" y="513250"/>
            <a:ext cx="65328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Quintessential"/>
                <a:ea typeface="Quintessential"/>
                <a:cs typeface="Quintessential"/>
                <a:sym typeface="Quintessential"/>
              </a:rPr>
              <a:t>Erasmus (1466- 1536)</a:t>
            </a:r>
          </a:p>
        </p:txBody>
      </p:sp>
      <p:sp>
        <p:nvSpPr>
          <p:cNvPr id="61" name="Shape 61"/>
          <p:cNvSpPr txBox="1"/>
          <p:nvPr>
            <p:ph idx="1" type="subTitle"/>
          </p:nvPr>
        </p:nvSpPr>
        <p:spPr>
          <a:xfrm>
            <a:off x="843650" y="1305850"/>
            <a:ext cx="3565200" cy="30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4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Began humanist movement</a:t>
            </a:r>
          </a:p>
          <a:p>
            <a:pPr indent="-3810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4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1st to criticize wealth and corruption occurring in the Catholic Church</a:t>
            </a:r>
          </a:p>
          <a:p>
            <a:pPr indent="-3810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4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Wrote </a:t>
            </a:r>
            <a:r>
              <a:rPr i="1" lang="en" sz="24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Praise of Folly</a:t>
            </a:r>
          </a:p>
        </p:txBody>
      </p:sp>
      <p:pic>
        <p:nvPicPr>
          <p:cNvPr descr="Erasmus.jpg" id="62" name="Shape 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7425" y="1143000"/>
            <a:ext cx="2993573" cy="2993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-572773" y="513250"/>
            <a:ext cx="65328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Quintessential"/>
                <a:ea typeface="Quintessential"/>
                <a:cs typeface="Quintessential"/>
                <a:sym typeface="Quintessential"/>
              </a:rPr>
              <a:t>Christine de Pisan 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843650" y="1305850"/>
            <a:ext cx="3565200" cy="30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Renaissance writer</a:t>
            </a:r>
          </a:p>
          <a:p>
            <a:pPr indent="-3556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Wrote poems about courtly love</a:t>
            </a:r>
          </a:p>
          <a:p>
            <a:pPr indent="-3556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Considered Europe’s 1st Professional Female Writer</a:t>
            </a:r>
          </a:p>
          <a:p>
            <a:pPr indent="-3556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Wrote strong female characters and championed women’s rights.</a:t>
            </a:r>
          </a:p>
        </p:txBody>
      </p:sp>
      <p:pic>
        <p:nvPicPr>
          <p:cNvPr descr="Christine de Pisan.jpg" id="69" name="Shape 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2900" y="836900"/>
            <a:ext cx="2588930" cy="346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ctrTitle"/>
          </p:nvPr>
        </p:nvSpPr>
        <p:spPr>
          <a:xfrm>
            <a:off x="-572773" y="513250"/>
            <a:ext cx="65328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Quintessential"/>
                <a:ea typeface="Quintessential"/>
                <a:cs typeface="Quintessential"/>
                <a:sym typeface="Quintessential"/>
              </a:rPr>
              <a:t>Johannes Gutenberg</a:t>
            </a:r>
          </a:p>
        </p:txBody>
      </p:sp>
      <p:sp>
        <p:nvSpPr>
          <p:cNvPr id="75" name="Shape 75"/>
          <p:cNvSpPr txBox="1"/>
          <p:nvPr>
            <p:ph idx="1" type="subTitle"/>
          </p:nvPr>
        </p:nvSpPr>
        <p:spPr>
          <a:xfrm>
            <a:off x="843650" y="1305850"/>
            <a:ext cx="3565200" cy="30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4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Invented the Printing Press</a:t>
            </a:r>
          </a:p>
          <a:p>
            <a:pPr indent="-3810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4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Arguably the greatest invention of humanity</a:t>
            </a:r>
          </a:p>
          <a:p>
            <a:pPr indent="-3810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4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Greatly increased circulation of books</a:t>
            </a:r>
          </a:p>
        </p:txBody>
      </p:sp>
      <p:pic>
        <p:nvPicPr>
          <p:cNvPr descr="Press.gif" id="76" name="Shape 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4792" y="1884524"/>
            <a:ext cx="1698659" cy="24696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utenberg.jpg" id="77" name="Shape 77"/>
          <p:cNvPicPr preferRelativeResize="0"/>
          <p:nvPr/>
        </p:nvPicPr>
        <p:blipFill rotWithShape="1">
          <a:blip r:embed="rId5">
            <a:alphaModFix/>
          </a:blip>
          <a:srcRect b="0" l="8821" r="8813" t="0"/>
          <a:stretch/>
        </p:blipFill>
        <p:spPr>
          <a:xfrm>
            <a:off x="4899925" y="700825"/>
            <a:ext cx="1842725" cy="2469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ctrTitle"/>
          </p:nvPr>
        </p:nvSpPr>
        <p:spPr>
          <a:xfrm>
            <a:off x="-572773" y="513250"/>
            <a:ext cx="65328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Quintessential"/>
                <a:ea typeface="Quintessential"/>
                <a:cs typeface="Quintessential"/>
                <a:sym typeface="Quintessential"/>
              </a:rPr>
              <a:t>Leonardo da Vinci</a:t>
            </a:r>
          </a:p>
        </p:txBody>
      </p:sp>
      <p:sp>
        <p:nvSpPr>
          <p:cNvPr id="83" name="Shape 83"/>
          <p:cNvSpPr txBox="1"/>
          <p:nvPr>
            <p:ph idx="1" type="subTitle"/>
          </p:nvPr>
        </p:nvSpPr>
        <p:spPr>
          <a:xfrm>
            <a:off x="843650" y="1305850"/>
            <a:ext cx="3565200" cy="30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556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Inventor, Artist, Engineer, Naturalist- True Renaissance Man</a:t>
            </a:r>
          </a:p>
          <a:p>
            <a:pPr indent="-3556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Studied Human Anatom</a:t>
            </a: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y </a:t>
            </a:r>
          </a:p>
          <a:p>
            <a:pPr indent="-355600" lvl="0" marL="457200" rtl="0">
              <a:spcBef>
                <a:spcPts val="0"/>
              </a:spcBef>
              <a:buClr>
                <a:srgbClr val="FF0000"/>
              </a:buClr>
              <a:buSzPct val="100000"/>
              <a:buFont typeface="Quintessential"/>
              <a:buChar char="●"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Painted </a:t>
            </a:r>
            <a:r>
              <a:rPr i="1"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The Mona Lisa </a:t>
            </a: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and </a:t>
            </a:r>
            <a:r>
              <a:rPr i="1"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The Last Supper</a:t>
            </a: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 </a:t>
            </a:r>
          </a:p>
        </p:txBody>
      </p:sp>
      <p:pic>
        <p:nvPicPr>
          <p:cNvPr descr="leonardo-da-vinci.jpg" id="84" name="Shape 84"/>
          <p:cNvPicPr preferRelativeResize="0"/>
          <p:nvPr/>
        </p:nvPicPr>
        <p:blipFill rotWithShape="1">
          <a:blip r:embed="rId4">
            <a:alphaModFix/>
          </a:blip>
          <a:srcRect b="0" l="8214" r="8214" t="0"/>
          <a:stretch/>
        </p:blipFill>
        <p:spPr>
          <a:xfrm>
            <a:off x="6083750" y="834637"/>
            <a:ext cx="1921774" cy="25755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na Lisa.jpg" id="85" name="Shape 8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5825" y="2386021"/>
            <a:ext cx="1387924" cy="1852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ctrTitle"/>
          </p:nvPr>
        </p:nvSpPr>
        <p:spPr>
          <a:xfrm>
            <a:off x="-572773" y="513250"/>
            <a:ext cx="65328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Quintessential"/>
                <a:ea typeface="Quintessential"/>
                <a:cs typeface="Quintessential"/>
                <a:sym typeface="Quintessential"/>
              </a:rPr>
              <a:t>Filippo Brunelleschi</a:t>
            </a:r>
          </a:p>
        </p:txBody>
      </p:sp>
      <p:sp>
        <p:nvSpPr>
          <p:cNvPr id="91" name="Shape 91"/>
          <p:cNvSpPr txBox="1"/>
          <p:nvPr>
            <p:ph idx="1" type="subTitle"/>
          </p:nvPr>
        </p:nvSpPr>
        <p:spPr>
          <a:xfrm>
            <a:off x="843650" y="1305850"/>
            <a:ext cx="3565200" cy="30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Italian Architect inspired the buildings of classical Rome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rgbClr val="FF0000"/>
              </a:solidFill>
              <a:latin typeface="Quintessential"/>
              <a:ea typeface="Quintessential"/>
              <a:cs typeface="Quintessential"/>
              <a:sym typeface="Quintessential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Created new architecture in Florence. 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rgbClr val="FF0000"/>
              </a:solidFill>
              <a:latin typeface="Quintessential"/>
              <a:ea typeface="Quintessential"/>
              <a:cs typeface="Quintessential"/>
              <a:sym typeface="Quintessential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Used arches and columns to make the Cathedral of San Lorenzo more comfortable</a:t>
            </a:r>
          </a:p>
        </p:txBody>
      </p:sp>
      <p:pic>
        <p:nvPicPr>
          <p:cNvPr descr="Greatest_architect_-_Brunelleschi.jpg" id="92" name="Shape 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60025" y="805878"/>
            <a:ext cx="2339075" cy="235661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me.jpg" id="93" name="Shape 93"/>
          <p:cNvPicPr preferRelativeResize="0"/>
          <p:nvPr/>
        </p:nvPicPr>
        <p:blipFill rotWithShape="1">
          <a:blip r:embed="rId5">
            <a:alphaModFix/>
          </a:blip>
          <a:srcRect b="0" l="109" r="119" t="0"/>
          <a:stretch/>
        </p:blipFill>
        <p:spPr>
          <a:xfrm>
            <a:off x="4695825" y="2386021"/>
            <a:ext cx="1387925" cy="1852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ctrTitle"/>
          </p:nvPr>
        </p:nvSpPr>
        <p:spPr>
          <a:xfrm>
            <a:off x="-572773" y="513250"/>
            <a:ext cx="65328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Quintessential"/>
                <a:ea typeface="Quintessential"/>
                <a:cs typeface="Quintessential"/>
                <a:sym typeface="Quintessential"/>
              </a:rPr>
              <a:t>Niccolo Machiavelli</a:t>
            </a:r>
          </a:p>
        </p:txBody>
      </p:sp>
      <p:sp>
        <p:nvSpPr>
          <p:cNvPr id="99" name="Shape 99"/>
          <p:cNvSpPr txBox="1"/>
          <p:nvPr>
            <p:ph idx="1" type="subTitle"/>
          </p:nvPr>
        </p:nvSpPr>
        <p:spPr>
          <a:xfrm>
            <a:off x="843650" y="1305850"/>
            <a:ext cx="3565200" cy="30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Italian writer and philosopher.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rgbClr val="FF0000"/>
              </a:solidFill>
              <a:latin typeface="Quintessential"/>
              <a:ea typeface="Quintessential"/>
              <a:cs typeface="Quintessential"/>
              <a:sym typeface="Quintessential"/>
            </a:endParaRPr>
          </a:p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Focused his philosophy on the art of using cunning and duplicity in politics</a:t>
            </a:r>
          </a:p>
          <a:p>
            <a:pPr lvl="0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Had a very cynical view of human nature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Wrote </a:t>
            </a:r>
            <a:r>
              <a:rPr i="1"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The Prince, </a:t>
            </a: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a book about power in politics.  </a:t>
            </a:r>
          </a:p>
        </p:txBody>
      </p:sp>
      <p:pic>
        <p:nvPicPr>
          <p:cNvPr descr="Machiavelli.jpg" id="100" name="Shape 100"/>
          <p:cNvPicPr preferRelativeResize="0"/>
          <p:nvPr/>
        </p:nvPicPr>
        <p:blipFill rotWithShape="1">
          <a:blip r:embed="rId4">
            <a:alphaModFix/>
          </a:blip>
          <a:srcRect b="0" l="377" r="367" t="0"/>
          <a:stretch/>
        </p:blipFill>
        <p:spPr>
          <a:xfrm>
            <a:off x="5960025" y="805878"/>
            <a:ext cx="2339075" cy="23566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e-Prince-Machiavelli-Book-Cover.jpg" id="101" name="Shape 101"/>
          <p:cNvPicPr preferRelativeResize="0"/>
          <p:nvPr/>
        </p:nvPicPr>
        <p:blipFill rotWithShape="1">
          <a:blip r:embed="rId5">
            <a:alphaModFix/>
          </a:blip>
          <a:srcRect b="9441" l="0" r="0" t="9441"/>
          <a:stretch/>
        </p:blipFill>
        <p:spPr>
          <a:xfrm>
            <a:off x="4695825" y="2386021"/>
            <a:ext cx="1387926" cy="1852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ctrTitle"/>
          </p:nvPr>
        </p:nvSpPr>
        <p:spPr>
          <a:xfrm>
            <a:off x="-572773" y="513250"/>
            <a:ext cx="65328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Quintessential"/>
                <a:ea typeface="Quintessential"/>
                <a:cs typeface="Quintessential"/>
                <a:sym typeface="Quintessential"/>
              </a:rPr>
              <a:t>Michaelangelo</a:t>
            </a:r>
          </a:p>
        </p:txBody>
      </p:sp>
      <p:sp>
        <p:nvSpPr>
          <p:cNvPr id="107" name="Shape 107"/>
          <p:cNvSpPr txBox="1"/>
          <p:nvPr>
            <p:ph idx="1" type="subTitle"/>
          </p:nvPr>
        </p:nvSpPr>
        <p:spPr>
          <a:xfrm>
            <a:off x="843650" y="1305850"/>
            <a:ext cx="3565200" cy="30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Italian Artist and Sculptor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Famously painted the Sistine Chapel</a:t>
            </a: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Sculpted </a:t>
            </a:r>
            <a:r>
              <a:rPr i="1"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David</a:t>
            </a: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.  </a:t>
            </a:r>
          </a:p>
        </p:txBody>
      </p:sp>
      <p:pic>
        <p:nvPicPr>
          <p:cNvPr descr="Michaelangelo.jpg" id="108" name="Shape 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94575" y="857503"/>
            <a:ext cx="2339075" cy="3233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ctrTitle"/>
          </p:nvPr>
        </p:nvSpPr>
        <p:spPr>
          <a:xfrm>
            <a:off x="-572773" y="513250"/>
            <a:ext cx="6532800" cy="79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>
                <a:latin typeface="Quintessential"/>
                <a:ea typeface="Quintessential"/>
                <a:cs typeface="Quintessential"/>
                <a:sym typeface="Quintessential"/>
              </a:rPr>
              <a:t>Lorenzo de Medici</a:t>
            </a:r>
          </a:p>
        </p:txBody>
      </p:sp>
      <p:sp>
        <p:nvSpPr>
          <p:cNvPr id="114" name="Shape 114"/>
          <p:cNvSpPr txBox="1"/>
          <p:nvPr>
            <p:ph idx="1" type="subTitle"/>
          </p:nvPr>
        </p:nvSpPr>
        <p:spPr>
          <a:xfrm>
            <a:off x="843650" y="1305850"/>
            <a:ext cx="3565200" cy="30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Italian Statesman and de facto ruler of Florence, Italy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rgbClr val="FF0000"/>
              </a:solidFill>
              <a:latin typeface="Quintessential"/>
              <a:ea typeface="Quintessential"/>
              <a:cs typeface="Quintessential"/>
              <a:sym typeface="Quintessential"/>
            </a:endParaRP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From a wealthy banking family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2000">
              <a:solidFill>
                <a:srgbClr val="FF0000"/>
              </a:solidFill>
              <a:latin typeface="Quintessential"/>
              <a:ea typeface="Quintessential"/>
              <a:cs typeface="Quintessential"/>
              <a:sym typeface="Quintessential"/>
            </a:endParaRPr>
          </a:p>
          <a:p>
            <a:pPr lvl="0" rtl="0" algn="l">
              <a:spcBef>
                <a:spcPts val="0"/>
              </a:spcBef>
              <a:buNone/>
            </a:pPr>
            <a:r>
              <a:rPr lang="en" sz="2000">
                <a:solidFill>
                  <a:srgbClr val="FF0000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Helped to fund many artists</a:t>
            </a:r>
          </a:p>
        </p:txBody>
      </p:sp>
      <p:pic>
        <p:nvPicPr>
          <p:cNvPr descr="Medici.jpg" id="115" name="Shape 115"/>
          <p:cNvPicPr preferRelativeResize="0"/>
          <p:nvPr/>
        </p:nvPicPr>
        <p:blipFill rotWithShape="1">
          <a:blip r:embed="rId4">
            <a:alphaModFix/>
          </a:blip>
          <a:srcRect b="0" l="4437" r="4446" t="0"/>
          <a:stretch/>
        </p:blipFill>
        <p:spPr>
          <a:xfrm>
            <a:off x="5170825" y="789453"/>
            <a:ext cx="2339075" cy="32330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