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77" r:id="rId2"/>
    <p:sldId id="280" r:id="rId3"/>
    <p:sldId id="281" r:id="rId4"/>
    <p:sldId id="296" r:id="rId5"/>
    <p:sldId id="268" r:id="rId6"/>
    <p:sldId id="273" r:id="rId7"/>
    <p:sldId id="276" r:id="rId8"/>
    <p:sldId id="267" r:id="rId9"/>
    <p:sldId id="282" r:id="rId10"/>
    <p:sldId id="272" r:id="rId11"/>
    <p:sldId id="275" r:id="rId12"/>
    <p:sldId id="283" r:id="rId13"/>
    <p:sldId id="284" r:id="rId14"/>
    <p:sldId id="279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</p:sldIdLst>
  <p:sldSz cx="9144000" cy="6858000" type="screen4x3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114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966ECE8D-297C-45A9-A643-FDD125E965C1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B1FE2B97-5DBE-4C5C-85CE-0E4E922EB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96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2CA08B-C00D-4BA0-8712-BB8A7BC40DE4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509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73575"/>
            <a:ext cx="55054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FC545-6B4A-49AB-AAF2-0C3625A213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1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9B880F07-4F65-45E2-8D90-4BF4DEE162D9}" type="slidenum">
              <a:rPr lang="en-US" altLang="en-US">
                <a:latin typeface="Arial" panose="020B0604020202020204" pitchFamily="34" charset="0"/>
              </a:rPr>
              <a:pPr eaLnBrk="1" hangingPunct="1"/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1507" name="Rectangle 1026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7042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A3A50241-1278-4E1F-B4F5-D9DD0C064C20}" type="slidenum">
              <a:rPr lang="en-US" altLang="en-US">
                <a:latin typeface="Arial" panose="020B0604020202020204" pitchFamily="34" charset="0"/>
              </a:rPr>
              <a:pPr eaLnBrk="1" hangingPunct="1"/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21454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B620C0A2-5311-488B-A506-468003B9C76C}" type="slidenum">
              <a:rPr lang="en-US" altLang="en-US">
                <a:latin typeface="Arial" panose="020B0604020202020204" pitchFamily="34" charset="0"/>
              </a:rPr>
              <a:pPr eaLnBrk="1" hangingPunct="1"/>
              <a:t>20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29649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2D792EAF-3E53-4920-935F-8B3113DA7ADA}" type="slidenum">
              <a:rPr lang="en-US" altLang="en-US">
                <a:latin typeface="Arial" panose="020B0604020202020204" pitchFamily="34" charset="0"/>
              </a:rPr>
              <a:pPr eaLnBrk="1" hangingPunct="1"/>
              <a:t>21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91137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E7319ACF-94BC-4A2E-AB97-DEB26D0B1142}" type="slidenum">
              <a:rPr lang="en-US" altLang="en-US">
                <a:latin typeface="Arial" panose="020B0604020202020204" pitchFamily="34" charset="0"/>
              </a:rPr>
              <a:pPr eaLnBrk="1" hangingPunct="1"/>
              <a:t>22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4895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562828F5-1BBC-4444-9FE0-0AF9060BBDDB}" type="slidenum">
              <a:rPr lang="en-US" altLang="en-US">
                <a:latin typeface="Arial" panose="020B0604020202020204" pitchFamily="34" charset="0"/>
              </a:rPr>
              <a:pPr eaLnBrk="1" hangingPunct="1"/>
              <a:t>23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83906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47275FA7-FA29-461D-A798-9D5CC9D3DD0E}" type="slidenum">
              <a:rPr lang="en-US" altLang="en-US">
                <a:latin typeface="Arial" panose="020B0604020202020204" pitchFamily="34" charset="0"/>
              </a:rPr>
              <a:pPr eaLnBrk="1" hangingPunct="1"/>
              <a:t>24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7968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386357DA-FF2B-4A3E-B4BD-80CE73D43D89}" type="slidenum">
              <a:rPr lang="en-US" altLang="en-US">
                <a:latin typeface="Arial" panose="020B0604020202020204" pitchFamily="34" charset="0"/>
              </a:rPr>
              <a:pPr eaLnBrk="1" hangingPunct="1"/>
              <a:t>25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24197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C0309379-FA31-45A6-88C0-9EBDB2D0186B}" type="slidenum">
              <a:rPr lang="en-US" altLang="en-US">
                <a:latin typeface="Arial" panose="020B0604020202020204" pitchFamily="34" charset="0"/>
              </a:rPr>
              <a:pPr eaLnBrk="1" hangingPunct="1"/>
              <a:t>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21157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A6A0AD98-033B-461E-88E2-98EBE5D03B76}" type="slidenum">
              <a:rPr lang="en-US" altLang="en-US">
                <a:latin typeface="Arial" panose="020B0604020202020204" pitchFamily="34" charset="0"/>
              </a:rPr>
              <a:pPr eaLnBrk="1" hangingPunct="1"/>
              <a:t>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26699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C386F131-3C8E-4CEF-9BA9-FC14725812C8}" type="slidenum">
              <a:rPr lang="en-US" altLang="en-US">
                <a:latin typeface="Arial" panose="020B0604020202020204" pitchFamily="34" charset="0"/>
              </a:rPr>
              <a:pPr eaLnBrk="1" hangingPunct="1"/>
              <a:t>12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00280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C63551D7-4FC6-4E74-8B25-7CF5099CE97E}" type="slidenum">
              <a:rPr lang="en-US" altLang="en-US">
                <a:latin typeface="Arial" panose="020B0604020202020204" pitchFamily="34" charset="0"/>
              </a:rPr>
              <a:pPr eaLnBrk="1" hangingPunct="1"/>
              <a:t>13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7" name="Rectangle 1026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84965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7D064AA4-4C5D-4D62-83D8-F5C17EA72F0D}" type="slidenum">
              <a:rPr lang="en-US" altLang="en-US">
                <a:latin typeface="Arial" panose="020B0604020202020204" pitchFamily="34" charset="0"/>
              </a:rPr>
              <a:pPr eaLnBrk="1" hangingPunct="1"/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7505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179DBA3C-E2EE-439E-AEC9-5A858364D786}" type="slidenum">
              <a:rPr lang="en-US" altLang="en-US">
                <a:latin typeface="Arial" panose="020B0604020202020204" pitchFamily="34" charset="0"/>
              </a:rPr>
              <a:pPr eaLnBrk="1" hangingPunct="1"/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54869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6CF376F2-1CED-4C84-AD5B-C48B963402FF}" type="slidenum">
              <a:rPr lang="en-US" altLang="en-US">
                <a:latin typeface="Arial" panose="020B0604020202020204" pitchFamily="34" charset="0"/>
              </a:rPr>
              <a:pPr eaLnBrk="1" hangingPunct="1"/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70714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fld id="{AD846D58-F9BA-4D02-B000-71774AA91667}" type="slidenum">
              <a:rPr lang="en-US" altLang="en-US">
                <a:latin typeface="Arial" panose="020B0604020202020204" pitchFamily="34" charset="0"/>
              </a:rPr>
              <a:pPr eaLnBrk="1" hangingPunct="1"/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22099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8" name="Rectangle 7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182880" y="173699"/>
                <a:ext cx="8778240" cy="6510602"/>
                <a:chOff x="182880" y="173699"/>
                <a:chExt cx="8778240" cy="6510602"/>
              </a:xfrm>
            </p:grpSpPr>
            <p:sp>
              <p:nvSpPr>
                <p:cNvPr id="29" name="Rectangle 28"/>
                <p:cNvSpPr/>
                <p:nvPr/>
              </p:nvSpPr>
              <p:spPr>
                <a:xfrm>
                  <a:off x="182880" y="173699"/>
                  <a:ext cx="8778240" cy="6510602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00">
                  <a:noFill/>
                </a:ln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scene3d>
                  <a:camera prst="perspectiveFront" fov="4800000"/>
                  <a:lightRig rig="threePt" dir="t"/>
                </a:scene3d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0" name="Group 10"/>
                <p:cNvGrpSpPr/>
                <p:nvPr/>
              </p:nvGrpSpPr>
              <p:grpSpPr>
                <a:xfrm>
                  <a:off x="256032" y="237744"/>
                  <a:ext cx="8622792" cy="6364224"/>
                  <a:chOff x="247157" y="247430"/>
                  <a:chExt cx="8622792" cy="6364224"/>
                </a:xfrm>
              </p:grpSpPr>
              <p:sp>
                <p:nvSpPr>
                  <p:cNvPr id="31" name="Rectangle 30"/>
                  <p:cNvSpPr>
                    <a:spLocks/>
                  </p:cNvSpPr>
                  <p:nvPr/>
                </p:nvSpPr>
                <p:spPr>
                  <a:xfrm>
                    <a:off x="247157" y="247430"/>
                    <a:ext cx="8622792" cy="6364224"/>
                  </a:xfrm>
                  <a:prstGeom prst="rect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247157" y="6389024"/>
                    <a:ext cx="8622792" cy="158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2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</p:grpSp>
          <p:sp>
            <p:nvSpPr>
              <p:cNvPr id="28" name="Rectangle 27"/>
              <p:cNvSpPr/>
              <p:nvPr/>
            </p:nvSpPr>
            <p:spPr>
              <a:xfrm rot="5400000">
                <a:off x="801086" y="3274090"/>
                <a:ext cx="6135624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24"/>
            <p:cNvSpPr/>
            <p:nvPr/>
          </p:nvSpPr>
          <p:spPr>
            <a:xfrm rot="10800000">
              <a:off x="258763" y="1594462"/>
              <a:ext cx="357530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9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0" name="Rectangle 1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7" name="Rectangle 16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7" name="Group 1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2" name="Rectangle 21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>
              <a:off x="256032" y="4203192"/>
              <a:ext cx="8622792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4" name="Rectangle 13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6" name="Rectangle 15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Rectangle 17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4" name="Group 13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7" name="Rectangle 16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8" name="Rectangle 17"/>
            <p:cNvSpPr/>
            <p:nvPr/>
          </p:nvSpPr>
          <p:spPr>
            <a:xfrm rot="5400000">
              <a:off x="4242277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63972-530F-1B43-BB89-B617002E5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274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79BFCE-451D-B24F-936A-0FBCFD759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40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A7A811-9A57-4FFF-8F52-B35AF6F2F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8346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5654E2-BDD1-4A63-8FDC-5D23D3537A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391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D9FB6-77E0-459E-ADD4-0D9EE9D284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42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6873" y="411480"/>
            <a:ext cx="8170254" cy="6035040"/>
            <a:chOff x="486873" y="411480"/>
            <a:chExt cx="8170254" cy="6035040"/>
          </a:xfrm>
        </p:grpSpPr>
        <p:sp>
          <p:nvSpPr>
            <p:cNvPr id="12" name="Rectangle 11"/>
            <p:cNvSpPr/>
            <p:nvPr/>
          </p:nvSpPr>
          <p:spPr>
            <a:xfrm>
              <a:off x="486873" y="411480"/>
              <a:ext cx="8170254" cy="6035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62842" y="475488"/>
              <a:ext cx="7982713" cy="5888736"/>
              <a:chOff x="562842" y="475488"/>
              <a:chExt cx="7982713" cy="5888736"/>
            </a:xfrm>
          </p:grpSpPr>
          <p:sp>
            <p:nvSpPr>
              <p:cNvPr id="8" name="Rectangle 7"/>
              <p:cNvSpPr>
                <a:spLocks/>
              </p:cNvSpPr>
              <p:nvPr/>
            </p:nvSpPr>
            <p:spPr>
              <a:xfrm>
                <a:off x="562843" y="475488"/>
                <a:ext cx="7982712" cy="5888736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9" name="Straight Connector 8"/>
              <p:cNvCxnSpPr/>
              <p:nvPr/>
            </p:nvCxnSpPr>
            <p:spPr>
              <a:xfrm>
                <a:off x="562842" y="6133646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562842" y="3427528"/>
                <a:ext cx="7982712" cy="1472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2" name="Rectangle 11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21" name="Rectangle 2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9" name="Rectangle 2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2" name="Rectangle 31"/>
                <p:cNvSpPr/>
                <p:nvPr/>
              </p:nvSpPr>
              <p:spPr>
                <a:xfrm>
                  <a:off x="247157" y="1612392"/>
                  <a:ext cx="8622792" cy="64008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3175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23" name="Straight Connector 22"/>
            <p:cNvCxnSpPr/>
            <p:nvPr/>
          </p:nvCxnSpPr>
          <p:spPr>
            <a:xfrm rot="16200000" flipH="1">
              <a:off x="2217480" y="4026438"/>
              <a:ext cx="4711326" cy="2286"/>
            </a:xfrm>
            <a:prstGeom prst="line">
              <a:avLst/>
            </a:prstGeom>
            <a:noFill/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3" name="Rectangle 12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5" name="Rectangle 14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Rectangle 16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sp>
          <p:nvSpPr>
            <p:cNvPr id="11" name="Rectangle 10"/>
            <p:cNvSpPr/>
            <p:nvPr/>
          </p:nvSpPr>
          <p:spPr>
            <a:xfrm>
              <a:off x="182880" y="173699"/>
              <a:ext cx="8778240" cy="651060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3" name="Rectangle 1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16" name="Group 15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82880" y="173699"/>
                <a:ext cx="8778240" cy="65106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19" name="Rectangle 18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spcBef>
                <a:spcPts val="600"/>
              </a:spcBef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CB5166D1-43F0-AC4A-95B8-3CCD364F2DDA}" type="datetimeFigureOut">
              <a:rPr lang="en-US" smtClean="0"/>
              <a:t>10/17/2016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8EC9005-48F8-D54D-9EF1-544D701F4D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7" r:id="rId16"/>
    <p:sldLayoutId id="2147483678" r:id="rId17"/>
    <p:sldLayoutId id="2147483679" r:id="rId18"/>
    <p:sldLayoutId id="2147483680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85900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712913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947863" indent="-2286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174875" indent="-228600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969010"/>
          </a:xfrm>
        </p:spPr>
        <p:txBody>
          <a:bodyPr/>
          <a:lstStyle/>
          <a:p>
            <a:r>
              <a:rPr lang="en-US" dirty="0" smtClean="0"/>
              <a:t>Do Now: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88640"/>
            <a:ext cx="7342188" cy="2885440"/>
          </a:xfrm>
        </p:spPr>
        <p:txBody>
          <a:bodyPr>
            <a:normAutofit/>
          </a:bodyPr>
          <a:lstStyle/>
          <a:p>
            <a:r>
              <a:rPr lang="en-US" sz="3600" dirty="0"/>
              <a:t>"</a:t>
            </a:r>
            <a:r>
              <a:rPr lang="en-US" sz="3600" i="1" dirty="0"/>
              <a:t>Imagine that you have </a:t>
            </a:r>
            <a:r>
              <a:rPr lang="en-US" sz="3600" i="1" dirty="0" smtClean="0"/>
              <a:t>lived </a:t>
            </a:r>
            <a:r>
              <a:rPr lang="en-US" sz="3600" i="1" dirty="0"/>
              <a:t>in Florence, Italy immediately following the Black Death.  You have survived, but many around you have not.  Describe your environment.  How do you feel?</a:t>
            </a:r>
            <a:r>
              <a:rPr lang="en-US" sz="3600" dirty="0"/>
              <a:t>"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2893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43400" y="68385"/>
            <a:ext cx="4572000" cy="1143000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Comic Sans MS" charset="0"/>
              </a:rPr>
              <a:t>Major Italian Cities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88" y="1295400"/>
            <a:ext cx="4329112" cy="52276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8600" y="228600"/>
            <a:ext cx="4191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300" b="1" dirty="0" smtClean="0"/>
              <a:t>.</a:t>
            </a:r>
            <a:endParaRPr lang="en-US" sz="1300" b="1" dirty="0"/>
          </a:p>
          <a:p>
            <a:pPr algn="ctr">
              <a:spcBef>
                <a:spcPct val="50000"/>
              </a:spcBef>
            </a:pPr>
            <a:r>
              <a:rPr lang="en-US" sz="1300" b="1" dirty="0"/>
              <a:t>Many independent city-states emerged in northern and central Italy that played an important role in Italian politics and art.</a:t>
            </a:r>
          </a:p>
          <a:p>
            <a:pPr>
              <a:spcBef>
                <a:spcPct val="50000"/>
              </a:spcBef>
            </a:pPr>
            <a:endParaRPr lang="en-US" sz="1300" b="1" dirty="0"/>
          </a:p>
          <a:p>
            <a:pPr>
              <a:spcBef>
                <a:spcPct val="50000"/>
              </a:spcBef>
            </a:pPr>
            <a:endParaRPr lang="en-US" sz="1200" b="1" dirty="0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5105400" y="20574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6172200" y="20574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6019800" y="27432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572000" y="1752600"/>
            <a:ext cx="12954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CC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Milan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638800" y="1720850"/>
            <a:ext cx="12954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33CC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Venice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486400" y="2819400"/>
            <a:ext cx="12954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0099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Florence</a:t>
            </a:r>
          </a:p>
        </p:txBody>
      </p:sp>
      <p:sp>
        <p:nvSpPr>
          <p:cNvPr id="6158" name="WordArt 14"/>
          <p:cNvSpPr>
            <a:spLocks noChangeAspect="1" noChangeArrowheads="1" noChangeShapeType="1" noTextEdit="1"/>
          </p:cNvSpPr>
          <p:nvPr/>
        </p:nvSpPr>
        <p:spPr bwMode="auto">
          <a:xfrm rot="497315">
            <a:off x="5638800" y="4570413"/>
            <a:ext cx="1617663" cy="3825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blurRad="63500" dist="38099" dir="2700000" algn="ctr" rotWithShape="0">
                    <a:srgbClr val="000099">
                      <a:alpha val="74998"/>
                    </a:srgbClr>
                  </a:outerShdw>
                </a:effectLst>
                <a:latin typeface="Comic Sans MS"/>
                <a:ea typeface="Comic Sans MS"/>
                <a:cs typeface="Comic Sans MS"/>
              </a:rPr>
              <a:t>Tyrrhenian Sea</a:t>
            </a:r>
          </a:p>
        </p:txBody>
      </p:sp>
      <p:sp>
        <p:nvSpPr>
          <p:cNvPr id="6160" name="WordArt 16"/>
          <p:cNvSpPr>
            <a:spLocks noChangeAspect="1" noChangeArrowheads="1" noChangeShapeType="1" noTextEdit="1"/>
          </p:cNvSpPr>
          <p:nvPr/>
        </p:nvSpPr>
        <p:spPr bwMode="auto">
          <a:xfrm rot="2325748">
            <a:off x="6916738" y="3198813"/>
            <a:ext cx="1617662" cy="2301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blurRad="63500" dist="38099" dir="2700000" algn="ctr" rotWithShape="0">
                    <a:srgbClr val="000099">
                      <a:alpha val="74998"/>
                    </a:srgbClr>
                  </a:outerShdw>
                </a:effectLst>
                <a:latin typeface="Comic Sans MS"/>
                <a:ea typeface="Comic Sans MS"/>
                <a:cs typeface="Comic Sans MS"/>
              </a:rPr>
              <a:t>Adriatic Sea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0" y="1295400"/>
            <a:ext cx="43434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CC0000"/>
                </a:solidFill>
              </a:rPr>
              <a:t>Milan</a:t>
            </a:r>
          </a:p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CC0000"/>
                </a:solidFill>
              </a:rPr>
              <a:t>One of the richest cities, it controls trade through the Alps.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228600" y="2209800"/>
            <a:ext cx="3962400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</a:rPr>
              <a:t>Venice</a:t>
            </a:r>
          </a:p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33CC"/>
                </a:solidFill>
              </a:rPr>
              <a:t>Sitting on the Adriatic, it attracts trade from all over the world. 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0" y="3124200"/>
            <a:ext cx="434340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336600"/>
                </a:solidFill>
              </a:rPr>
              <a:t>Florence</a:t>
            </a:r>
          </a:p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336600"/>
                </a:solidFill>
              </a:rPr>
              <a:t>Controlled by the De Medici Family, who became great patrons of the </a:t>
            </a:r>
            <a:r>
              <a:rPr lang="en-US" sz="1400" b="1" dirty="0" smtClean="0">
                <a:solidFill>
                  <a:srgbClr val="336600"/>
                </a:solidFill>
              </a:rPr>
              <a:t>arts (AKA Bored Rich people) </a:t>
            </a:r>
            <a:endParaRPr lang="en-US" sz="1400" b="1" dirty="0">
              <a:solidFill>
                <a:srgbClr val="336600"/>
              </a:solidFill>
            </a:endParaRPr>
          </a:p>
        </p:txBody>
      </p:sp>
      <p:sp>
        <p:nvSpPr>
          <p:cNvPr id="6164" name="Oval 20"/>
          <p:cNvSpPr>
            <a:spLocks noChangeAspect="1" noChangeArrowheads="1"/>
          </p:cNvSpPr>
          <p:nvPr/>
        </p:nvSpPr>
        <p:spPr bwMode="auto">
          <a:xfrm>
            <a:off x="5181600" y="2362200"/>
            <a:ext cx="138113" cy="1365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572000" y="2438400"/>
            <a:ext cx="76200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800080"/>
                </a:solidFill>
              </a:rPr>
              <a:t>Genoa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0" y="4038600"/>
            <a:ext cx="43434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800080"/>
                </a:solidFill>
              </a:rPr>
              <a:t>Genoa</a:t>
            </a:r>
          </a:p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800080"/>
                </a:solidFill>
              </a:rPr>
              <a:t>Had Access to Trade Routes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76200" y="4724400"/>
            <a:ext cx="4343400" cy="2115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300" b="1" dirty="0" smtClean="0">
                <a:solidFill>
                  <a:srgbClr val="000099"/>
                </a:solidFill>
              </a:rPr>
              <a:t>Had </a:t>
            </a:r>
            <a:r>
              <a:rPr lang="en-US" sz="1300" b="1" dirty="0">
                <a:solidFill>
                  <a:srgbClr val="000099"/>
                </a:solidFill>
              </a:rPr>
              <a:t>access to trade routes connecting Europe with Middle Eastern </a:t>
            </a:r>
            <a:r>
              <a:rPr lang="en-US" sz="1300" b="1" dirty="0" smtClean="0">
                <a:solidFill>
                  <a:srgbClr val="000099"/>
                </a:solidFill>
              </a:rPr>
              <a:t>markets</a:t>
            </a:r>
          </a:p>
          <a:p>
            <a:pPr algn="ctr">
              <a:spcBef>
                <a:spcPct val="50000"/>
              </a:spcBef>
            </a:pPr>
            <a:r>
              <a:rPr lang="en-US" sz="1300" b="1" dirty="0" smtClean="0">
                <a:solidFill>
                  <a:srgbClr val="000099"/>
                </a:solidFill>
              </a:rPr>
              <a:t>Competition with each other</a:t>
            </a:r>
            <a:endParaRPr lang="en-US" sz="1300" b="1" dirty="0">
              <a:solidFill>
                <a:srgbClr val="000099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1300" b="1" dirty="0">
                <a:solidFill>
                  <a:srgbClr val="000099"/>
                </a:solidFill>
              </a:rPr>
              <a:t>• Served as trading centers for the distribution of goods to northern Europe</a:t>
            </a:r>
          </a:p>
          <a:p>
            <a:pPr algn="ctr">
              <a:spcBef>
                <a:spcPct val="50000"/>
              </a:spcBef>
            </a:pPr>
            <a:r>
              <a:rPr lang="en-US" sz="1300" b="1" dirty="0">
                <a:solidFill>
                  <a:srgbClr val="000099"/>
                </a:solidFill>
              </a:rPr>
              <a:t>• Were initially independent city-states governed as republics</a:t>
            </a:r>
          </a:p>
          <a:p>
            <a:pPr algn="ctr">
              <a:spcBef>
                <a:spcPct val="50000"/>
              </a:spcBef>
            </a:pPr>
            <a:endParaRPr lang="en-US" sz="1400" b="1" dirty="0">
              <a:solidFill>
                <a:srgbClr val="000099"/>
              </a:solidFill>
            </a:endParaRPr>
          </a:p>
        </p:txBody>
      </p:sp>
      <p:pic>
        <p:nvPicPr>
          <p:cNvPr id="21" name="Picture 20" descr="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055077"/>
            <a:ext cx="4472535" cy="5467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88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01887" y="3009344"/>
            <a:ext cx="2462682" cy="11480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Beginning of the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Renaissance in Europe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400118" y="3383338"/>
            <a:ext cx="5810409" cy="4000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00118" y="347901"/>
            <a:ext cx="2626861" cy="90454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rgbClr val="000000"/>
                </a:solidFill>
              </a:rPr>
              <a:t>Growth of the 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Trade and Commerce</a:t>
            </a:r>
            <a:endParaRPr lang="en-US" sz="2000" b="1" dirty="0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461300" y="1252444"/>
            <a:ext cx="800236" cy="21308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670058" y="1774295"/>
            <a:ext cx="2139761" cy="3479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70057" y="1380889"/>
            <a:ext cx="4140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Crusades connect with Muslims 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26154" y="2104802"/>
            <a:ext cx="1600471" cy="173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0118" y="2122197"/>
            <a:ext cx="1269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Muslims introduce new ideas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826625" y="2435308"/>
            <a:ext cx="146130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74718" y="2065976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Cities and Merchants grow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036562" y="347901"/>
            <a:ext cx="2828007" cy="6610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Influence of City States </a:t>
            </a:r>
            <a:endParaRPr lang="en-US" b="1" dirty="0">
              <a:solidFill>
                <a:srgbClr val="000000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5375498" y="1008913"/>
            <a:ext cx="661064" cy="2374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36562" y="1380889"/>
            <a:ext cx="26790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93248" y="998198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Trade = Wealth</a:t>
            </a:r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5810408" y="2065976"/>
            <a:ext cx="29052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87872" y="1631100"/>
            <a:ext cx="285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Rich Families Support Arts 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400118" y="5531627"/>
            <a:ext cx="3670647" cy="10437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The Growth of Humanism </a:t>
            </a:r>
            <a:endParaRPr lang="en-US" sz="2400" dirty="0">
              <a:solidFill>
                <a:srgbClr val="000000"/>
              </a:solidFill>
            </a:endParaRPr>
          </a:p>
        </p:txBody>
      </p:sp>
      <p:cxnSp>
        <p:nvCxnSpPr>
          <p:cNvPr id="32" name="Straight Connector 31"/>
          <p:cNvCxnSpPr>
            <a:endCxn id="28" idx="0"/>
          </p:cNvCxnSpPr>
          <p:nvPr/>
        </p:nvCxnSpPr>
        <p:spPr>
          <a:xfrm flipH="1">
            <a:off x="2235442" y="3783424"/>
            <a:ext cx="1209052" cy="17482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400118" y="5201121"/>
            <a:ext cx="2035383" cy="173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88580" y="4831789"/>
            <a:ext cx="194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Greece and Rome 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2644258" y="4831789"/>
            <a:ext cx="27312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681284" y="4857256"/>
            <a:ext cx="538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Change ideas about government, religion, social class 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 flipH="1" flipV="1">
            <a:off x="887218" y="4418344"/>
            <a:ext cx="2139761" cy="173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26154" y="4031616"/>
            <a:ext cx="267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Tried to improve on old things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026979" y="4383554"/>
            <a:ext cx="2855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“Humanities” in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31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  <p:bldP spid="14" grpId="0"/>
      <p:bldP spid="18" grpId="0"/>
      <p:bldP spid="19" grpId="0" animBg="1"/>
      <p:bldP spid="24" grpId="0"/>
      <p:bldP spid="27" grpId="0"/>
      <p:bldP spid="28" grpId="0" animBg="1"/>
      <p:bldP spid="35" grpId="0"/>
      <p:bldP spid="38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7200" smtClean="0">
                <a:latin typeface="Monotype Corsiva" panose="03010101010201010101" pitchFamily="66" charset="0"/>
              </a:rPr>
              <a:t>Niccolo Machiavelli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143000"/>
            <a:ext cx="44196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400" smtClean="0">
                <a:cs typeface="Times" panose="02020603050405020304" pitchFamily="18" charset="0"/>
              </a:rPr>
              <a:t>Wrote </a:t>
            </a:r>
            <a:r>
              <a:rPr lang="en-US" altLang="en-US" sz="3400" u="sng" smtClean="0">
                <a:cs typeface="Times" panose="02020603050405020304" pitchFamily="18" charset="0"/>
              </a:rPr>
              <a:t>The Prince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000" smtClean="0">
                <a:cs typeface="Times" panose="02020603050405020304" pitchFamily="18" charset="0"/>
              </a:rPr>
              <a:t>guidelines for the how to get </a:t>
            </a:r>
            <a:r>
              <a:rPr lang="en-US" altLang="en-US" sz="3000" u="sng" smtClean="0">
                <a:cs typeface="Times" panose="02020603050405020304" pitchFamily="18" charset="0"/>
              </a:rPr>
              <a:t>power</a:t>
            </a:r>
            <a:r>
              <a:rPr lang="en-US" altLang="en-US" sz="3000" smtClean="0">
                <a:cs typeface="Times" panose="02020603050405020304" pitchFamily="18" charset="0"/>
              </a:rPr>
              <a:t> by absolute rule.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400" smtClean="0"/>
              <a:t>Believed the ends </a:t>
            </a:r>
            <a:r>
              <a:rPr lang="en-US" altLang="en-US" sz="3400" u="sng" smtClean="0"/>
              <a:t>justified</a:t>
            </a:r>
            <a:r>
              <a:rPr lang="en-US" altLang="en-US" sz="3400" smtClean="0"/>
              <a:t> the means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400" smtClean="0">
                <a:cs typeface="Times" panose="02020603050405020304" pitchFamily="18" charset="0"/>
              </a:rPr>
              <a:t>One should do </a:t>
            </a:r>
            <a:r>
              <a:rPr lang="en-US" altLang="en-US" sz="3400" u="sng" smtClean="0">
                <a:cs typeface="Times" panose="02020603050405020304" pitchFamily="18" charset="0"/>
              </a:rPr>
              <a:t>good</a:t>
            </a:r>
            <a:r>
              <a:rPr lang="en-US" altLang="en-US" sz="3400" smtClean="0">
                <a:cs typeface="Times" panose="02020603050405020304" pitchFamily="18" charset="0"/>
              </a:rPr>
              <a:t> if possible, but do </a:t>
            </a:r>
            <a:r>
              <a:rPr lang="en-US" altLang="en-US" sz="3400" u="sng" smtClean="0">
                <a:cs typeface="Times" panose="02020603050405020304" pitchFamily="18" charset="0"/>
              </a:rPr>
              <a:t>evil</a:t>
            </a:r>
            <a:r>
              <a:rPr lang="en-US" altLang="en-US" sz="3400" smtClean="0">
                <a:cs typeface="Times" panose="02020603050405020304" pitchFamily="18" charset="0"/>
              </a:rPr>
              <a:t> when necessary.</a:t>
            </a:r>
          </a:p>
        </p:txBody>
      </p:sp>
      <p:pic>
        <p:nvPicPr>
          <p:cNvPr id="6149" name="Picture 10" descr="thumb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066800"/>
            <a:ext cx="43370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925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7200" smtClean="0">
                <a:latin typeface="Monotype Corsiva" panose="03010101010201010101" pitchFamily="66" charset="0"/>
              </a:rPr>
              <a:t>Art and Literature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95400"/>
            <a:ext cx="4648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400" dirty="0" smtClean="0">
                <a:cs typeface="Times" panose="02020603050405020304" pitchFamily="18" charset="0"/>
              </a:rPr>
              <a:t>Medieval </a:t>
            </a:r>
            <a:r>
              <a:rPr lang="en-US" altLang="en-US" sz="3400" u="sng" dirty="0" smtClean="0">
                <a:cs typeface="Times" panose="02020603050405020304" pitchFamily="18" charset="0"/>
              </a:rPr>
              <a:t>art</a:t>
            </a:r>
            <a:r>
              <a:rPr lang="en-US" altLang="en-US" sz="3400" dirty="0" smtClean="0">
                <a:cs typeface="Times" panose="02020603050405020304" pitchFamily="18" charset="0"/>
              </a:rPr>
              <a:t> and literature focused on the </a:t>
            </a:r>
            <a:r>
              <a:rPr lang="en-US" altLang="en-US" sz="3400" u="sng" dirty="0" smtClean="0">
                <a:cs typeface="Times" panose="02020603050405020304" pitchFamily="18" charset="0"/>
              </a:rPr>
              <a:t>Church</a:t>
            </a:r>
            <a:r>
              <a:rPr lang="en-US" altLang="en-US" sz="3400" dirty="0" smtClean="0">
                <a:cs typeface="Times" panose="02020603050405020304" pitchFamily="18" charset="0"/>
              </a:rPr>
              <a:t> and </a:t>
            </a:r>
            <a:r>
              <a:rPr lang="en-US" altLang="en-US" sz="3400" u="sng" dirty="0" smtClean="0">
                <a:cs typeface="Times" panose="02020603050405020304" pitchFamily="18" charset="0"/>
              </a:rPr>
              <a:t>salvation</a:t>
            </a:r>
            <a:r>
              <a:rPr lang="en-US" altLang="en-US" sz="3400" dirty="0" smtClean="0">
                <a:cs typeface="Times" panose="02020603050405020304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400" dirty="0" smtClean="0">
                <a:cs typeface="Times" panose="02020603050405020304" pitchFamily="18" charset="0"/>
              </a:rPr>
              <a:t>Renaissance </a:t>
            </a:r>
            <a:r>
              <a:rPr lang="en-US" altLang="en-US" sz="3400" u="sng" dirty="0" smtClean="0">
                <a:cs typeface="Times" panose="02020603050405020304" pitchFamily="18" charset="0"/>
              </a:rPr>
              <a:t>art</a:t>
            </a:r>
            <a:r>
              <a:rPr lang="en-US" altLang="en-US" sz="3400" dirty="0" smtClean="0">
                <a:cs typeface="Times" panose="02020603050405020304" pitchFamily="18" charset="0"/>
              </a:rPr>
              <a:t> and </a:t>
            </a:r>
            <a:r>
              <a:rPr lang="en-US" altLang="en-US" sz="3400" u="sng" dirty="0" smtClean="0">
                <a:cs typeface="Times" panose="02020603050405020304" pitchFamily="18" charset="0"/>
              </a:rPr>
              <a:t>literature</a:t>
            </a:r>
            <a:r>
              <a:rPr lang="en-US" altLang="en-US" sz="3400" dirty="0" smtClean="0">
                <a:cs typeface="Times" panose="02020603050405020304" pitchFamily="18" charset="0"/>
              </a:rPr>
              <a:t> focused on </a:t>
            </a:r>
            <a:r>
              <a:rPr lang="en-US" altLang="en-US" sz="3400" u="sng" dirty="0" smtClean="0">
                <a:cs typeface="Times" panose="02020603050405020304" pitchFamily="18" charset="0"/>
              </a:rPr>
              <a:t>individuals</a:t>
            </a:r>
            <a:r>
              <a:rPr lang="en-US" altLang="en-US" sz="3400" dirty="0" smtClean="0">
                <a:cs typeface="Times" panose="02020603050405020304" pitchFamily="18" charset="0"/>
              </a:rPr>
              <a:t> and </a:t>
            </a:r>
            <a:r>
              <a:rPr lang="en-US" altLang="en-US" sz="3400" u="sng" dirty="0" smtClean="0">
                <a:cs typeface="Times" panose="02020603050405020304" pitchFamily="18" charset="0"/>
              </a:rPr>
              <a:t>worldly</a:t>
            </a:r>
            <a:r>
              <a:rPr lang="en-US" altLang="en-US" sz="3400" dirty="0" smtClean="0">
                <a:cs typeface="Times" panose="02020603050405020304" pitchFamily="18" charset="0"/>
              </a:rPr>
              <a:t> </a:t>
            </a:r>
            <a:r>
              <a:rPr lang="en-US" altLang="en-US" sz="3400" u="sng" dirty="0" smtClean="0">
                <a:cs typeface="Times" panose="02020603050405020304" pitchFamily="18" charset="0"/>
              </a:rPr>
              <a:t>matters</a:t>
            </a:r>
            <a:r>
              <a:rPr lang="en-US" altLang="en-US" sz="3400" dirty="0" smtClean="0">
                <a:cs typeface="Times" panose="02020603050405020304" pitchFamily="18" charset="0"/>
              </a:rPr>
              <a:t>, along with </a:t>
            </a:r>
            <a:r>
              <a:rPr lang="en-US" altLang="en-US" sz="3400" u="sng" dirty="0" smtClean="0">
                <a:cs typeface="Times" panose="02020603050405020304" pitchFamily="18" charset="0"/>
              </a:rPr>
              <a:t>Christianity</a:t>
            </a:r>
            <a:r>
              <a:rPr lang="en-US" altLang="en-US" sz="3400" dirty="0" smtClean="0">
                <a:cs typeface="Times" panose="02020603050405020304" pitchFamily="18" charset="0"/>
              </a:rPr>
              <a:t>.</a:t>
            </a:r>
            <a:r>
              <a:rPr lang="en-US" altLang="en-US" sz="3400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en-US" sz="3400" dirty="0" smtClean="0"/>
          </a:p>
        </p:txBody>
      </p:sp>
      <p:pic>
        <p:nvPicPr>
          <p:cNvPr id="7173" name="Picture 9" descr="madonna_rangershou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143000"/>
            <a:ext cx="38735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0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3" y="412375"/>
            <a:ext cx="8193741" cy="5898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93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7200" smtClean="0">
                <a:latin typeface="Monotype Corsiva" panose="03010101010201010101" pitchFamily="66" charset="0"/>
              </a:rPr>
              <a:t>Artists and Writers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98638"/>
            <a:ext cx="3886200" cy="4525962"/>
          </a:xfrm>
        </p:spPr>
        <p:txBody>
          <a:bodyPr/>
          <a:lstStyle/>
          <a:p>
            <a:pPr eaLnBrk="1" hangingPunct="1"/>
            <a:r>
              <a:rPr lang="en-US" altLang="en-US" sz="4000" dirty="0" smtClean="0"/>
              <a:t>Artists </a:t>
            </a:r>
          </a:p>
          <a:p>
            <a:pPr lvl="1" eaLnBrk="1" hangingPunct="1"/>
            <a:r>
              <a:rPr lang="en-US" altLang="en-US" sz="3600" u="sng" dirty="0" smtClean="0"/>
              <a:t>Leonardo da Vinci</a:t>
            </a:r>
          </a:p>
          <a:p>
            <a:pPr lvl="1" eaLnBrk="1" hangingPunct="1"/>
            <a:r>
              <a:rPr lang="en-US" altLang="en-US" sz="3600" u="sng" dirty="0" smtClean="0"/>
              <a:t>Michelangelo</a:t>
            </a:r>
          </a:p>
          <a:p>
            <a:pPr eaLnBrk="1" hangingPunct="1"/>
            <a:r>
              <a:rPr lang="en-US" altLang="en-US" sz="4000" dirty="0" smtClean="0"/>
              <a:t>Writers</a:t>
            </a:r>
          </a:p>
          <a:p>
            <a:pPr lvl="1" eaLnBrk="1" hangingPunct="1"/>
            <a:r>
              <a:rPr lang="en-US" altLang="en-US" sz="3600" u="sng" dirty="0" smtClean="0"/>
              <a:t>Petrarch</a:t>
            </a:r>
          </a:p>
        </p:txBody>
      </p:sp>
      <p:pic>
        <p:nvPicPr>
          <p:cNvPr id="8197" name="Picture 8" descr="italy-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1295400"/>
            <a:ext cx="512762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59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master06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r" eaLnBrk="1" hangingPunct="1"/>
            <a:r>
              <a:rPr lang="en-US" altLang="en-US" sz="6600" b="1" smtClean="0">
                <a:latin typeface="Monotype Corsiva" panose="03010101010201010101" pitchFamily="66" charset="0"/>
              </a:rPr>
              <a:t>Leonardo da Vinci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371600"/>
            <a:ext cx="42672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800" dirty="0" smtClean="0">
                <a:cs typeface="Times New Roman" panose="02020603050405020304" pitchFamily="18" charset="0"/>
              </a:rPr>
              <a:t>Painted the </a:t>
            </a:r>
            <a:r>
              <a:rPr lang="en-US" altLang="en-US" sz="3800" i="1" u="sng" dirty="0" smtClean="0">
                <a:cs typeface="Times New Roman" panose="02020603050405020304" pitchFamily="18" charset="0"/>
              </a:rPr>
              <a:t>Mona</a:t>
            </a:r>
            <a:r>
              <a:rPr lang="en-US" altLang="en-US" sz="3800" i="1" dirty="0" smtClean="0">
                <a:cs typeface="Times New Roman" panose="02020603050405020304" pitchFamily="18" charset="0"/>
              </a:rPr>
              <a:t> </a:t>
            </a:r>
            <a:r>
              <a:rPr lang="en-US" altLang="en-US" sz="3800" i="1" u="sng" dirty="0" smtClean="0">
                <a:cs typeface="Times New Roman" panose="02020603050405020304" pitchFamily="18" charset="0"/>
              </a:rPr>
              <a:t>Lisa</a:t>
            </a:r>
            <a:r>
              <a:rPr lang="en-US" altLang="en-US" sz="38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3800" i="1" u="sng" dirty="0" smtClean="0">
                <a:cs typeface="Times New Roman" panose="02020603050405020304" pitchFamily="18" charset="0"/>
              </a:rPr>
              <a:t>The</a:t>
            </a:r>
            <a:r>
              <a:rPr lang="en-US" altLang="en-US" sz="3800" i="1" dirty="0" smtClean="0">
                <a:cs typeface="Times New Roman" panose="02020603050405020304" pitchFamily="18" charset="0"/>
              </a:rPr>
              <a:t> </a:t>
            </a:r>
            <a:r>
              <a:rPr lang="en-US" altLang="en-US" sz="3800" i="1" u="sng" dirty="0" smtClean="0">
                <a:cs typeface="Times New Roman" panose="02020603050405020304" pitchFamily="18" charset="0"/>
              </a:rPr>
              <a:t>Last</a:t>
            </a:r>
            <a:r>
              <a:rPr lang="en-US" altLang="en-US" sz="3800" i="1" dirty="0" smtClean="0">
                <a:cs typeface="Times New Roman" panose="02020603050405020304" pitchFamily="18" charset="0"/>
              </a:rPr>
              <a:t> </a:t>
            </a:r>
            <a:r>
              <a:rPr lang="en-US" altLang="en-US" sz="3800" i="1" u="sng" dirty="0" smtClean="0">
                <a:cs typeface="Times New Roman" panose="02020603050405020304" pitchFamily="18" charset="0"/>
              </a:rPr>
              <a:t>Supper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800" dirty="0" smtClean="0"/>
              <a:t>Handsome, athletic, singer, artist, scientist, inventor</a:t>
            </a:r>
          </a:p>
          <a:p>
            <a:pPr eaLnBrk="1" hangingPunct="1">
              <a:lnSpc>
                <a:spcPct val="90000"/>
              </a:lnSpc>
            </a:pPr>
            <a:endParaRPr lang="en-US" altLang="en-US" sz="3800" dirty="0" smtClean="0"/>
          </a:p>
        </p:txBody>
      </p:sp>
      <p:pic>
        <p:nvPicPr>
          <p:cNvPr id="9221" name="Picture 10" descr="da-vinci_self_portra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3692525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5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master06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5" descr="(davinci)-mona-lis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530" y="123137"/>
            <a:ext cx="1807416" cy="280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8" descr="2the_last_supper_post-restora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92" y="2261817"/>
            <a:ext cx="7721600" cy="42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18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mich-bk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7200" smtClean="0">
                <a:latin typeface="Monotype Corsiva" panose="03010101010201010101" pitchFamily="66" charset="0"/>
              </a:rPr>
              <a:t>Michelangelo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219200"/>
            <a:ext cx="4343400" cy="5410200"/>
          </a:xfrm>
        </p:spPr>
        <p:txBody>
          <a:bodyPr/>
          <a:lstStyle/>
          <a:p>
            <a:pPr eaLnBrk="1" hangingPunct="1"/>
            <a:r>
              <a:rPr lang="en-US" altLang="en-US" sz="4100" smtClean="0">
                <a:cs typeface="Times New Roman" panose="02020603050405020304" pitchFamily="18" charset="0"/>
              </a:rPr>
              <a:t>Painted the ceiling of the </a:t>
            </a:r>
            <a:r>
              <a:rPr lang="en-US" altLang="en-US" sz="4100" u="sng" smtClean="0">
                <a:cs typeface="Times New Roman" panose="02020603050405020304" pitchFamily="18" charset="0"/>
              </a:rPr>
              <a:t>Sistine</a:t>
            </a:r>
            <a:r>
              <a:rPr lang="en-US" altLang="en-US" sz="4100" smtClean="0">
                <a:cs typeface="Times New Roman" panose="02020603050405020304" pitchFamily="18" charset="0"/>
              </a:rPr>
              <a:t> Chapel and sculpted </a:t>
            </a:r>
            <a:r>
              <a:rPr lang="en-US" altLang="en-US" sz="4100" i="1" u="sng" smtClean="0">
                <a:cs typeface="Times New Roman" panose="02020603050405020304" pitchFamily="18" charset="0"/>
              </a:rPr>
              <a:t>David</a:t>
            </a:r>
          </a:p>
          <a:p>
            <a:pPr eaLnBrk="1" hangingPunct="1"/>
            <a:r>
              <a:rPr lang="en-US" altLang="en-US" sz="4100" smtClean="0"/>
              <a:t>Sculptor, painter, architect, poet</a:t>
            </a:r>
            <a:endParaRPr lang="en-US" altLang="en-US" sz="3600" smtClean="0"/>
          </a:p>
        </p:txBody>
      </p:sp>
      <p:pic>
        <p:nvPicPr>
          <p:cNvPr id="11269" name="Picture 9" descr="michelange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432117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0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michelangelo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6096000" cy="1143000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The Sistine Chapel Ceiling</a:t>
            </a:r>
          </a:p>
        </p:txBody>
      </p:sp>
    </p:spTree>
    <p:extLst>
      <p:ext uri="{BB962C8B-B14F-4D97-AF65-F5344CB8AC3E}">
        <p14:creationId xmlns:p14="http://schemas.microsoft.com/office/powerpoint/2010/main" val="14488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4" descr="http://renaissance.dm.net/art/renaissance-head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13" descr="Venetian-Interior-Art-4(2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0"/>
            <a:ext cx="4953000" cy="442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14"/>
          <p:cNvSpPr txBox="1">
            <a:spLocks noChangeArrowheads="1"/>
          </p:cNvSpPr>
          <p:nvPr/>
        </p:nvSpPr>
        <p:spPr bwMode="auto">
          <a:xfrm>
            <a:off x="82550" y="6510338"/>
            <a:ext cx="34226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r>
              <a:rPr lang="en-US" altLang="en-US" sz="1200">
                <a:latin typeface="Arial" panose="020B0604020202020204" pitchFamily="34" charset="0"/>
              </a:rPr>
              <a:t>Copyright © Clara Kim 2007. All rights reserved.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170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mikes-david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9657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6" descr="michelangelo_pie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75" y="304800"/>
            <a:ext cx="48228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4343400" y="609600"/>
            <a:ext cx="16017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r>
              <a:rPr lang="en-US" altLang="en-US" sz="6000" b="1">
                <a:solidFill>
                  <a:schemeClr val="accent1"/>
                </a:solidFill>
              </a:rPr>
              <a:t>Pieta</a:t>
            </a: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381000" y="4876800"/>
            <a:ext cx="17224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r>
              <a:rPr lang="en-US" altLang="en-US" sz="5400" b="1"/>
              <a:t>David</a:t>
            </a:r>
          </a:p>
        </p:txBody>
      </p:sp>
    </p:spTree>
    <p:extLst>
      <p:ext uri="{BB962C8B-B14F-4D97-AF65-F5344CB8AC3E}">
        <p14:creationId xmlns:p14="http://schemas.microsoft.com/office/powerpoint/2010/main" val="229711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en-US" sz="6600" smtClean="0">
                <a:latin typeface="Monotype Corsiva" panose="03010101010201010101" pitchFamily="66" charset="0"/>
              </a:rPr>
              <a:t>Petrarch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0"/>
            <a:ext cx="40386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3800" smtClean="0"/>
              <a:t>Wrote </a:t>
            </a:r>
            <a:r>
              <a:rPr lang="en-US" altLang="en-US" sz="3800" u="sng" smtClean="0"/>
              <a:t>Sonnets</a:t>
            </a:r>
          </a:p>
          <a:p>
            <a:pPr eaLnBrk="1" hangingPunct="1"/>
            <a:r>
              <a:rPr lang="en-US" altLang="en-US" sz="3800" smtClean="0"/>
              <a:t>He wrote with a </a:t>
            </a:r>
            <a:r>
              <a:rPr lang="en-US" altLang="en-US" sz="3800" u="sng" smtClean="0"/>
              <a:t>Humanistic</a:t>
            </a:r>
            <a:r>
              <a:rPr lang="en-US" altLang="en-US" sz="3800" smtClean="0"/>
              <a:t> approach</a:t>
            </a:r>
          </a:p>
          <a:p>
            <a:pPr eaLnBrk="1" hangingPunct="1"/>
            <a:r>
              <a:rPr lang="en-US" altLang="en-US" sz="3800" smtClean="0"/>
              <a:t>Considered the “</a:t>
            </a:r>
            <a:r>
              <a:rPr lang="en-US" altLang="en-US" sz="3800" u="sng" smtClean="0"/>
              <a:t>Father</a:t>
            </a:r>
            <a:r>
              <a:rPr lang="en-US" altLang="en-US" sz="3800" smtClean="0"/>
              <a:t> of Humanism”</a:t>
            </a:r>
          </a:p>
        </p:txBody>
      </p:sp>
      <p:pic>
        <p:nvPicPr>
          <p:cNvPr id="14341" name="Picture 9" descr="01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81000"/>
            <a:ext cx="4594225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97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2887"/>
            <a:ext cx="8229600" cy="1402079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u="sng" dirty="0" smtClean="0">
                <a:latin typeface="Monotype Corsiva" panose="03010101010201010101" pitchFamily="66" charset="0"/>
              </a:rPr>
              <a:t>Humanism</a:t>
            </a:r>
            <a:r>
              <a:rPr lang="en-US" sz="2700" b="1" u="sng" dirty="0" smtClean="0">
                <a:latin typeface="Monotype Corsiva" panose="03010101010201010101" pitchFamily="66" charset="0"/>
              </a:rPr>
              <a:t> </a:t>
            </a:r>
            <a:r>
              <a:rPr lang="en-US" sz="2700" dirty="0" smtClean="0">
                <a:latin typeface="Monotype Corsiva" panose="03010101010201010101" pitchFamily="66" charset="0"/>
              </a:rPr>
              <a:t>- </a:t>
            </a:r>
            <a:r>
              <a:rPr lang="en-US" sz="3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system </a:t>
            </a:r>
            <a:r>
              <a:rPr lang="en-US" sz="3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of thought attaching prime importance to human rather than divine or supernatural </a:t>
            </a:r>
            <a:r>
              <a:rPr lang="en-US" sz="3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matters, </a:t>
            </a:r>
            <a:r>
              <a:rPr lang="en-US" sz="3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and seek solely rational ways of solving human problems.</a:t>
            </a:r>
            <a:endParaRPr lang="en-US" altLang="en-US" sz="3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06096" y="2062163"/>
            <a:ext cx="4648200" cy="4114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Celebrated the </a:t>
            </a:r>
            <a:r>
              <a:rPr lang="en-US" altLang="en-US" sz="2800" u="sng" dirty="0" smtClean="0">
                <a:cs typeface="Times New Roman" panose="02020603050405020304" pitchFamily="18" charset="0"/>
              </a:rPr>
              <a:t>individual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Stimulated the study of </a:t>
            </a:r>
            <a:r>
              <a:rPr lang="en-US" altLang="en-US" sz="2800" u="sng" dirty="0" smtClean="0">
                <a:cs typeface="Times New Roman" panose="02020603050405020304" pitchFamily="18" charset="0"/>
              </a:rPr>
              <a:t>Greek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800" u="sng" dirty="0" smtClean="0">
                <a:cs typeface="Times New Roman" panose="02020603050405020304" pitchFamily="18" charset="0"/>
              </a:rPr>
              <a:t>Roman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literature and culture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Humanists were supported by </a:t>
            </a:r>
            <a:r>
              <a:rPr lang="en-US" altLang="en-US" sz="2800" u="sng" dirty="0" smtClean="0">
                <a:cs typeface="Times New Roman" panose="02020603050405020304" pitchFamily="18" charset="0"/>
              </a:rPr>
              <a:t>PATRONS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who were very wealthy</a:t>
            </a:r>
            <a:endParaRPr lang="en-US" altLang="en-US" sz="2800" dirty="0" smtClean="0">
              <a:cs typeface="Times" panose="02020603050405020304" pitchFamily="18" charset="0"/>
            </a:endParaRPr>
          </a:p>
        </p:txBody>
      </p:sp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685800" y="6126163"/>
            <a:ext cx="3014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</a:defRPr>
            </a:lvl9pPr>
          </a:lstStyle>
          <a:p>
            <a:pPr eaLnBrk="1" hangingPunct="1"/>
            <a:r>
              <a:rPr lang="en-US" altLang="en-US" sz="3200"/>
              <a:t>The Vitruvian Man</a:t>
            </a:r>
          </a:p>
        </p:txBody>
      </p:sp>
      <p:pic>
        <p:nvPicPr>
          <p:cNvPr id="15366" name="Picture 14" descr="Vetruvian%20Man_Clare%20Vau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12925"/>
            <a:ext cx="3163096" cy="414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0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en-US" sz="6000" smtClean="0">
                <a:latin typeface="Monotype Corsiva" panose="03010101010201010101" pitchFamily="66" charset="0"/>
              </a:rPr>
              <a:t>Northern Renaissance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219200"/>
            <a:ext cx="4419600" cy="5486400"/>
          </a:xfrm>
        </p:spPr>
        <p:txBody>
          <a:bodyPr/>
          <a:lstStyle/>
          <a:p>
            <a:pPr eaLnBrk="1" hangingPunct="1"/>
            <a:r>
              <a:rPr lang="en-US" altLang="en-US" sz="3300" smtClean="0">
                <a:cs typeface="Times" panose="02020603050405020304" pitchFamily="18" charset="0"/>
              </a:rPr>
              <a:t>With the rise of trade, travel and </a:t>
            </a:r>
            <a:r>
              <a:rPr lang="en-US" altLang="en-US" sz="3300" u="sng" smtClean="0">
                <a:cs typeface="Times" panose="02020603050405020304" pitchFamily="18" charset="0"/>
              </a:rPr>
              <a:t>literacy</a:t>
            </a:r>
            <a:r>
              <a:rPr lang="en-US" altLang="en-US" sz="3300" smtClean="0">
                <a:cs typeface="Times" panose="02020603050405020304" pitchFamily="18" charset="0"/>
              </a:rPr>
              <a:t>, the Italian Renaissance </a:t>
            </a:r>
            <a:r>
              <a:rPr lang="en-US" altLang="en-US" sz="3300" u="sng" smtClean="0">
                <a:cs typeface="Times" panose="02020603050405020304" pitchFamily="18" charset="0"/>
              </a:rPr>
              <a:t>spread</a:t>
            </a:r>
            <a:r>
              <a:rPr lang="en-US" altLang="en-US" sz="3300" smtClean="0">
                <a:cs typeface="Times" panose="02020603050405020304" pitchFamily="18" charset="0"/>
              </a:rPr>
              <a:t> to northern Europe. </a:t>
            </a:r>
          </a:p>
          <a:p>
            <a:pPr eaLnBrk="1" hangingPunct="1"/>
            <a:r>
              <a:rPr lang="en-US" altLang="en-US" sz="3300" smtClean="0">
                <a:cs typeface="Times" panose="02020603050405020304" pitchFamily="18" charset="0"/>
              </a:rPr>
              <a:t>The art and literature changed as people of different cultures adopted Renaissance ideas.</a:t>
            </a:r>
            <a:r>
              <a:rPr lang="en-US" altLang="en-US" sz="3300" smtClean="0"/>
              <a:t> </a:t>
            </a:r>
          </a:p>
          <a:p>
            <a:pPr eaLnBrk="1" hangingPunct="1"/>
            <a:endParaRPr lang="en-US" altLang="en-US" sz="3300" smtClean="0"/>
          </a:p>
        </p:txBody>
      </p:sp>
      <p:pic>
        <p:nvPicPr>
          <p:cNvPr id="16389" name="Picture 9" descr="scandinav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914400"/>
            <a:ext cx="45704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13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algn="l" eaLnBrk="1" hangingPunct="1"/>
            <a:r>
              <a:rPr lang="en-US" altLang="en-US" sz="6600" smtClean="0">
                <a:latin typeface="Monotype Corsiva" panose="03010101010201010101" pitchFamily="66" charset="0"/>
              </a:rPr>
              <a:t>Northern Renaissance Writers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295400"/>
            <a:ext cx="44958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4000" b="1" u="sng" smtClean="0">
                <a:cs typeface="Times New Roman" panose="02020603050405020304" pitchFamily="18" charset="0"/>
              </a:rPr>
              <a:t>Erasmus</a:t>
            </a:r>
            <a:r>
              <a:rPr lang="en-US" altLang="en-US" sz="4000" smtClean="0">
                <a:cs typeface="Times New Roman" panose="02020603050405020304" pitchFamily="18" charset="0"/>
              </a:rPr>
              <a:t>—</a:t>
            </a:r>
            <a:r>
              <a:rPr lang="en-US" altLang="en-US" sz="4000" i="1" smtClean="0">
                <a:cs typeface="Times New Roman" panose="02020603050405020304" pitchFamily="18" charset="0"/>
              </a:rPr>
              <a:t>The Praise of Folly </a:t>
            </a:r>
            <a:r>
              <a:rPr lang="en-US" altLang="en-US" sz="4000" smtClean="0">
                <a:cs typeface="Times New Roman" panose="02020603050405020304" pitchFamily="18" charset="0"/>
              </a:rPr>
              <a:t>(1511)</a:t>
            </a:r>
          </a:p>
          <a:p>
            <a:pPr eaLnBrk="1" hangingPunct="1"/>
            <a:r>
              <a:rPr lang="en-US" altLang="en-US" sz="4000" smtClean="0">
                <a:ea typeface="Times" panose="02020603050405020304" pitchFamily="18" charset="0"/>
                <a:cs typeface="Times New Roman" panose="02020603050405020304" pitchFamily="18" charset="0"/>
              </a:rPr>
              <a:t>Critical of </a:t>
            </a:r>
            <a:r>
              <a:rPr lang="en-US" altLang="en-US" sz="4000" u="sng" smtClean="0">
                <a:ea typeface="Times" panose="02020603050405020304" pitchFamily="18" charset="0"/>
                <a:cs typeface="Times New Roman" panose="02020603050405020304" pitchFamily="18" charset="0"/>
              </a:rPr>
              <a:t>corrupt</a:t>
            </a:r>
            <a:r>
              <a:rPr lang="en-US" altLang="en-US" sz="4000" smtClean="0">
                <a:ea typeface="Times" panose="02020603050405020304" pitchFamily="18" charset="0"/>
                <a:cs typeface="Times New Roman" panose="02020603050405020304" pitchFamily="18" charset="0"/>
              </a:rPr>
              <a:t> church practices</a:t>
            </a:r>
          </a:p>
          <a:p>
            <a:pPr eaLnBrk="1" hangingPunct="1"/>
            <a:r>
              <a:rPr lang="en-US" altLang="en-US" sz="4000" u="sng" smtClean="0">
                <a:ea typeface="Times" panose="02020603050405020304" pitchFamily="18" charset="0"/>
                <a:cs typeface="Times New Roman" panose="02020603050405020304" pitchFamily="18" charset="0"/>
              </a:rPr>
              <a:t>Catalyst</a:t>
            </a:r>
            <a:r>
              <a:rPr lang="en-US" altLang="en-US" sz="4000" smtClean="0">
                <a:ea typeface="Times" panose="02020603050405020304" pitchFamily="18" charset="0"/>
                <a:cs typeface="Times New Roman" panose="02020603050405020304" pitchFamily="18" charset="0"/>
              </a:rPr>
              <a:t> for Protestant Reformation</a:t>
            </a:r>
            <a:endParaRPr lang="en-US" altLang="en-US" sz="4000" smtClean="0">
              <a:cs typeface="Times" panose="02020603050405020304" pitchFamily="18" charset="0"/>
            </a:endParaRPr>
          </a:p>
          <a:p>
            <a:pPr eaLnBrk="1" hangingPunct="1"/>
            <a:endParaRPr lang="en-US" altLang="en-US" sz="2800" smtClean="0"/>
          </a:p>
        </p:txBody>
      </p:sp>
      <p:pic>
        <p:nvPicPr>
          <p:cNvPr id="17413" name="Picture 7" descr="Erasm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43000"/>
            <a:ext cx="422751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4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l" eaLnBrk="1" hangingPunct="1"/>
            <a:r>
              <a:rPr lang="en-US" altLang="en-US" sz="6600" smtClean="0">
                <a:latin typeface="Monotype Corsiva" panose="03010101010201010101" pitchFamily="66" charset="0"/>
              </a:rPr>
              <a:t>Northern Renaissance Writers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9200"/>
            <a:ext cx="4724400" cy="5486400"/>
          </a:xfrm>
        </p:spPr>
        <p:txBody>
          <a:bodyPr/>
          <a:lstStyle/>
          <a:p>
            <a:pPr eaLnBrk="1" hangingPunct="1"/>
            <a:r>
              <a:rPr lang="en-US" altLang="en-US" sz="4000" b="1" smtClean="0">
                <a:cs typeface="Times New Roman" panose="02020603050405020304" pitchFamily="18" charset="0"/>
              </a:rPr>
              <a:t>Sir </a:t>
            </a:r>
            <a:r>
              <a:rPr lang="en-US" altLang="en-US" sz="4000" b="1" u="sng" smtClean="0">
                <a:cs typeface="Times New Roman" panose="02020603050405020304" pitchFamily="18" charset="0"/>
              </a:rPr>
              <a:t>Thomas</a:t>
            </a:r>
            <a:r>
              <a:rPr lang="en-US" altLang="en-US" sz="4000" b="1" smtClean="0">
                <a:cs typeface="Times New Roman" panose="02020603050405020304" pitchFamily="18" charset="0"/>
              </a:rPr>
              <a:t> More</a:t>
            </a:r>
            <a:r>
              <a:rPr lang="en-US" altLang="en-US" sz="4000" smtClean="0">
                <a:cs typeface="Times New Roman" panose="02020603050405020304" pitchFamily="18" charset="0"/>
              </a:rPr>
              <a:t> —</a:t>
            </a:r>
            <a:r>
              <a:rPr lang="en-US" altLang="en-US" sz="4000" i="1" smtClean="0">
                <a:cs typeface="Times New Roman" panose="02020603050405020304" pitchFamily="18" charset="0"/>
              </a:rPr>
              <a:t>Utopia </a:t>
            </a:r>
            <a:r>
              <a:rPr lang="en-US" altLang="en-US" sz="4000" smtClean="0">
                <a:cs typeface="Times New Roman" panose="02020603050405020304" pitchFamily="18" charset="0"/>
              </a:rPr>
              <a:t>(1516)</a:t>
            </a:r>
          </a:p>
          <a:p>
            <a:pPr eaLnBrk="1" hangingPunct="1"/>
            <a:r>
              <a:rPr lang="en-US" altLang="en-US" sz="4000" smtClean="0">
                <a:cs typeface="Times New Roman" panose="02020603050405020304" pitchFamily="18" charset="0"/>
              </a:rPr>
              <a:t>Depicts world with </a:t>
            </a:r>
            <a:r>
              <a:rPr lang="en-US" altLang="en-US" sz="4000" u="sng" smtClean="0">
                <a:cs typeface="Times New Roman" panose="02020603050405020304" pitchFamily="18" charset="0"/>
              </a:rPr>
              <a:t>perfect</a:t>
            </a:r>
            <a:r>
              <a:rPr lang="en-US" altLang="en-US" sz="4000" smtClean="0">
                <a:cs typeface="Times New Roman" panose="02020603050405020304" pitchFamily="18" charset="0"/>
              </a:rPr>
              <a:t> social, legal and political system</a:t>
            </a:r>
          </a:p>
          <a:p>
            <a:pPr eaLnBrk="1" hangingPunct="1"/>
            <a:r>
              <a:rPr lang="en-US" altLang="en-US" sz="4000" smtClean="0">
                <a:cs typeface="Times New Roman" panose="02020603050405020304" pitchFamily="18" charset="0"/>
              </a:rPr>
              <a:t>Leading </a:t>
            </a:r>
            <a:r>
              <a:rPr lang="en-US" altLang="en-US" sz="4000" u="sng" smtClean="0">
                <a:cs typeface="Times New Roman" panose="02020603050405020304" pitchFamily="18" charset="0"/>
              </a:rPr>
              <a:t>humanist</a:t>
            </a:r>
            <a:r>
              <a:rPr lang="en-US" altLang="en-US" sz="4000" smtClean="0">
                <a:cs typeface="Times New Roman" panose="02020603050405020304" pitchFamily="18" charset="0"/>
              </a:rPr>
              <a:t> scholar</a:t>
            </a:r>
          </a:p>
          <a:p>
            <a:pPr eaLnBrk="1" hangingPunct="1"/>
            <a:endParaRPr lang="en-US" altLang="en-US" sz="400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smtClean="0"/>
          </a:p>
        </p:txBody>
      </p:sp>
      <p:pic>
        <p:nvPicPr>
          <p:cNvPr id="18437" name="Picture 7" descr="TMo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1143000"/>
            <a:ext cx="429577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96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7200" dirty="0" smtClean="0">
                <a:latin typeface="Monotype Corsiva" panose="03010101010201010101" pitchFamily="66" charset="0"/>
              </a:rPr>
              <a:t>Renaissance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22438"/>
            <a:ext cx="4343400" cy="4525962"/>
          </a:xfrm>
        </p:spPr>
        <p:txBody>
          <a:bodyPr/>
          <a:lstStyle/>
          <a:p>
            <a:pPr eaLnBrk="1" hangingPunct="1"/>
            <a:r>
              <a:rPr lang="en-US" altLang="en-US" sz="4000" smtClean="0"/>
              <a:t>Means </a:t>
            </a:r>
            <a:r>
              <a:rPr lang="en-US" altLang="en-US" sz="4000" u="sng" smtClean="0"/>
              <a:t>REBIRTH</a:t>
            </a:r>
            <a:r>
              <a:rPr lang="en-US" altLang="en-US" sz="4000" smtClean="0"/>
              <a:t> </a:t>
            </a:r>
          </a:p>
          <a:p>
            <a:pPr eaLnBrk="1" hangingPunct="1"/>
            <a:r>
              <a:rPr lang="en-US" altLang="en-US" sz="4000" smtClean="0"/>
              <a:t>Rebirth of </a:t>
            </a:r>
            <a:r>
              <a:rPr lang="en-US" altLang="en-US" sz="4000" u="sng" smtClean="0"/>
              <a:t>art </a:t>
            </a:r>
            <a:r>
              <a:rPr lang="en-US" altLang="en-US" sz="4000" smtClean="0"/>
              <a:t>and </a:t>
            </a:r>
            <a:r>
              <a:rPr lang="en-US" altLang="en-US" sz="4000" u="sng" smtClean="0"/>
              <a:t>learning</a:t>
            </a:r>
          </a:p>
          <a:p>
            <a:pPr eaLnBrk="1" hangingPunct="1"/>
            <a:r>
              <a:rPr lang="en-US" altLang="en-US" sz="4000" smtClean="0"/>
              <a:t>Began in northern </a:t>
            </a:r>
            <a:r>
              <a:rPr lang="en-US" altLang="en-US" sz="4000" u="sng" smtClean="0"/>
              <a:t>Italy</a:t>
            </a:r>
          </a:p>
        </p:txBody>
      </p:sp>
      <p:pic>
        <p:nvPicPr>
          <p:cNvPr id="3077" name="Picture 12" descr="renaissan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339850"/>
            <a:ext cx="54102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62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“Italian Renaissance”</a:t>
            </a:r>
            <a:endParaRPr lang="en-US" dirty="0"/>
          </a:p>
        </p:txBody>
      </p:sp>
      <p:pic>
        <p:nvPicPr>
          <p:cNvPr id="1026" name="Picture 2" descr="http://lukensocialstudies.weebly.com/uploads/2/4/8/2/24827890/6977164.jpg?4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869440"/>
            <a:ext cx="7345361" cy="440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1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latin typeface="Georgia" charset="0"/>
                <a:cs typeface="+mj-cs"/>
              </a:rPr>
              <a:t>Objectives</a:t>
            </a:r>
          </a:p>
        </p:txBody>
      </p:sp>
      <p:pic>
        <p:nvPicPr>
          <p:cNvPr id="394246" name="Picture 6" descr="Raphael_SchoolofAthen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3" b="12003"/>
          <a:stretch>
            <a:fillRect/>
          </a:stretch>
        </p:blipFill>
        <p:spPr>
          <a:xfrm>
            <a:off x="4867945" y="4259385"/>
            <a:ext cx="3971255" cy="212578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942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73185" y="1770185"/>
            <a:ext cx="4724400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 smtClean="0">
                <a:latin typeface="Verdana" charset="0"/>
                <a:cs typeface="+mn-cs"/>
              </a:rPr>
              <a:t>1.) During </a:t>
            </a:r>
            <a:r>
              <a:rPr lang="en-US" dirty="0" smtClean="0">
                <a:latin typeface="Verdana" charset="0"/>
                <a:cs typeface="+mn-cs"/>
              </a:rPr>
              <a:t>the middle ages</a:t>
            </a:r>
          </a:p>
          <a:p>
            <a:pPr lvl="1" eaLnBrk="1" hangingPunct="1">
              <a:defRPr/>
            </a:pPr>
            <a:r>
              <a:rPr lang="en-US" dirty="0" smtClean="0">
                <a:latin typeface="Verdana" charset="0"/>
              </a:rPr>
              <a:t>Find </a:t>
            </a:r>
            <a:r>
              <a:rPr lang="en-US" u="sng" dirty="0" smtClean="0">
                <a:latin typeface="Verdana" charset="0"/>
              </a:rPr>
              <a:t>God</a:t>
            </a:r>
          </a:p>
          <a:p>
            <a:pPr lvl="1" eaLnBrk="1" hangingPunct="1">
              <a:defRPr/>
            </a:pPr>
            <a:r>
              <a:rPr lang="en-US" dirty="0" smtClean="0">
                <a:latin typeface="Verdana" charset="0"/>
              </a:rPr>
              <a:t>Prove pre-conceived ideas</a:t>
            </a:r>
          </a:p>
          <a:p>
            <a:pPr marL="0" indent="0" eaLnBrk="1" hangingPunct="1">
              <a:buNone/>
              <a:defRPr/>
            </a:pPr>
            <a:r>
              <a:rPr lang="en-US" dirty="0" smtClean="0">
                <a:latin typeface="Verdana" charset="0"/>
                <a:cs typeface="+mn-cs"/>
              </a:rPr>
              <a:t>2.) During </a:t>
            </a:r>
            <a:r>
              <a:rPr lang="en-US" dirty="0" smtClean="0">
                <a:latin typeface="Verdana" charset="0"/>
                <a:cs typeface="+mn-cs"/>
              </a:rPr>
              <a:t>the Renaissance</a:t>
            </a:r>
          </a:p>
          <a:p>
            <a:pPr lvl="1" eaLnBrk="1" hangingPunct="1">
              <a:defRPr/>
            </a:pPr>
            <a:r>
              <a:rPr lang="en-US" dirty="0" smtClean="0">
                <a:latin typeface="Verdana" charset="0"/>
              </a:rPr>
              <a:t>Find </a:t>
            </a:r>
            <a:r>
              <a:rPr lang="en-US" u="sng" dirty="0" smtClean="0">
                <a:latin typeface="Verdana" charset="0"/>
              </a:rPr>
              <a:t>man</a:t>
            </a:r>
          </a:p>
          <a:p>
            <a:pPr lvl="1" eaLnBrk="1" hangingPunct="1">
              <a:defRPr/>
            </a:pPr>
            <a:r>
              <a:rPr lang="en-US" dirty="0" smtClean="0">
                <a:latin typeface="Verdana" charset="0"/>
              </a:rPr>
              <a:t>Promote </a:t>
            </a:r>
            <a:r>
              <a:rPr lang="en-US" u="sng" dirty="0" smtClean="0">
                <a:latin typeface="Verdana" charset="0"/>
              </a:rPr>
              <a:t>learning</a:t>
            </a:r>
            <a:r>
              <a:rPr lang="en-US" dirty="0" smtClean="0">
                <a:latin typeface="Verdana" charset="0"/>
              </a:rPr>
              <a:t> </a:t>
            </a:r>
          </a:p>
          <a:p>
            <a:pPr lvl="1" eaLnBrk="1" hangingPunct="1">
              <a:defRPr/>
            </a:pPr>
            <a:r>
              <a:rPr lang="en-US" dirty="0" smtClean="0">
                <a:latin typeface="Verdana" charset="0"/>
              </a:rPr>
              <a:t>Man loves himself again</a:t>
            </a:r>
          </a:p>
        </p:txBody>
      </p:sp>
      <p:pic>
        <p:nvPicPr>
          <p:cNvPr id="39425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4" r="15385"/>
          <a:stretch>
            <a:fillRect/>
          </a:stretch>
        </p:blipFill>
        <p:spPr bwMode="auto">
          <a:xfrm>
            <a:off x="5097585" y="1770185"/>
            <a:ext cx="3429000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70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449385" y="274638"/>
            <a:ext cx="8229600" cy="1173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Papyrus" charset="0"/>
              </a:rPr>
              <a:t>Contrast to grimness of the Middle Ages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4114800"/>
            <a:ext cx="2362200" cy="685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sz="2400" u="sng" kern="1200" dirty="0" smtClean="0">
                <a:latin typeface="Times New Roman" pitchFamily="18" charset="0"/>
                <a:ea typeface="+mn-ea"/>
                <a:cs typeface="Times New Roman" pitchFamily="18" charset="0"/>
              </a:rPr>
              <a:t>Wars</a:t>
            </a:r>
          </a:p>
        </p:txBody>
      </p:sp>
      <p:pic>
        <p:nvPicPr>
          <p:cNvPr id="6153" name="Picture 9" descr="battle_clonta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71600"/>
            <a:ext cx="2328863" cy="27241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55" name="Picture 11" descr="b+w_rat_sitting_up_with_hands_outstretch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00200"/>
            <a:ext cx="2514600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5486400" y="4038600"/>
            <a:ext cx="2362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>
                <a:latin typeface="Times New Roman" charset="0"/>
                <a:cs typeface="Times New Roman" charset="0"/>
              </a:rPr>
              <a:t>Plagues</a:t>
            </a:r>
          </a:p>
        </p:txBody>
      </p:sp>
      <p:pic>
        <p:nvPicPr>
          <p:cNvPr id="6157" name="Picture 13" descr="j02389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408488"/>
            <a:ext cx="236220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1219200" y="4953000"/>
            <a:ext cx="1981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>
                <a:latin typeface="Times New Roman" charset="0"/>
                <a:cs typeface="Times New Roman" charset="0"/>
              </a:rPr>
              <a:t>Spend life preparing for the afterlife</a:t>
            </a: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5943600" y="5029200"/>
            <a:ext cx="190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>
                <a:latin typeface="Times New Roman" charset="0"/>
                <a:cs typeface="Times New Roman" charset="0"/>
              </a:rPr>
              <a:t>Decreased power of the church</a:t>
            </a:r>
          </a:p>
        </p:txBody>
      </p:sp>
    </p:spTree>
    <p:extLst>
      <p:ext uri="{BB962C8B-B14F-4D97-AF65-F5344CB8AC3E}">
        <p14:creationId xmlns:p14="http://schemas.microsoft.com/office/powerpoint/2010/main" val="31194429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9319" y="588243"/>
            <a:ext cx="7345362" cy="68817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 Visual Metaphor of the Renaissance </a:t>
            </a:r>
            <a:endParaRPr lang="en-US" sz="3200" dirty="0"/>
          </a:p>
        </p:txBody>
      </p:sp>
      <p:pic>
        <p:nvPicPr>
          <p:cNvPr id="1026" name="Picture 2" descr="C:\Users\christopher.trzepinska@montville.net\Desktop\Visual Metaphor for the Renaiss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12" y="1140011"/>
            <a:ext cx="7888941" cy="544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3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latin typeface="Georgia" charset="0"/>
                <a:cs typeface="+mj-cs"/>
              </a:rPr>
              <a:t>What was the Renaissance?</a:t>
            </a:r>
          </a:p>
        </p:txBody>
      </p:sp>
      <p:pic>
        <p:nvPicPr>
          <p:cNvPr id="574468" name="Picture 4" descr="panthe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9" b="9889"/>
          <a:stretch>
            <a:fillRect/>
          </a:stretch>
        </p:blipFill>
        <p:spPr>
          <a:xfrm>
            <a:off x="4882745" y="1765494"/>
            <a:ext cx="3812115" cy="204059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744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7407" y="1655296"/>
            <a:ext cx="4495800" cy="52578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z="2800" dirty="0" smtClean="0">
                <a:latin typeface="Verdana" charset="0"/>
                <a:cs typeface="+mn-cs"/>
              </a:rPr>
              <a:t>Period following the </a:t>
            </a:r>
            <a:r>
              <a:rPr lang="en-US" sz="2800" u="sng" dirty="0" smtClean="0">
                <a:latin typeface="Verdana" charset="0"/>
                <a:cs typeface="+mn-cs"/>
              </a:rPr>
              <a:t>middle ages</a:t>
            </a:r>
          </a:p>
          <a:p>
            <a:pPr eaLnBrk="1" hangingPunct="1">
              <a:defRPr/>
            </a:pPr>
            <a:r>
              <a:rPr lang="ja-JP" altLang="en-US" sz="2800" u="sng" dirty="0" smtClean="0">
                <a:latin typeface="Arial"/>
                <a:cs typeface="+mn-cs"/>
              </a:rPr>
              <a:t>“</a:t>
            </a:r>
            <a:r>
              <a:rPr lang="en-US" sz="2800" u="sng" dirty="0" smtClean="0">
                <a:latin typeface="Verdana" charset="0"/>
                <a:cs typeface="+mn-cs"/>
              </a:rPr>
              <a:t>Rebirth</a:t>
            </a:r>
            <a:r>
              <a:rPr lang="ja-JP" altLang="en-US" sz="2800" u="sng" dirty="0" smtClean="0">
                <a:latin typeface="Arial"/>
                <a:cs typeface="+mn-cs"/>
              </a:rPr>
              <a:t>”</a:t>
            </a:r>
            <a:r>
              <a:rPr lang="en-US" sz="2800" u="sng" dirty="0" smtClean="0">
                <a:latin typeface="Verdana" charset="0"/>
                <a:cs typeface="+mn-cs"/>
              </a:rPr>
              <a:t> </a:t>
            </a:r>
            <a:r>
              <a:rPr lang="en-US" sz="2800" dirty="0" smtClean="0">
                <a:latin typeface="Verdana" charset="0"/>
                <a:cs typeface="+mn-cs"/>
              </a:rPr>
              <a:t>of classical Greece and Rome</a:t>
            </a:r>
          </a:p>
          <a:p>
            <a:pPr eaLnBrk="1" hangingPunct="1">
              <a:defRPr/>
            </a:pPr>
            <a:r>
              <a:rPr lang="en-US" sz="2800" u="sng" dirty="0" smtClean="0">
                <a:latin typeface="Verdana" charset="0"/>
              </a:rPr>
              <a:t>1</a:t>
            </a:r>
            <a:r>
              <a:rPr lang="en-US" sz="2800" u="sng" baseline="30000" dirty="0" smtClean="0">
                <a:latin typeface="Verdana" charset="0"/>
              </a:rPr>
              <a:t>st</a:t>
            </a:r>
            <a:r>
              <a:rPr lang="en-US" sz="2800" dirty="0" smtClean="0">
                <a:latin typeface="Verdana" charset="0"/>
              </a:rPr>
              <a:t> period to name itself and say bad things about earlier times (Dark Ages)</a:t>
            </a:r>
          </a:p>
          <a:p>
            <a:pPr eaLnBrk="1" hangingPunct="1">
              <a:defRPr/>
            </a:pPr>
            <a:r>
              <a:rPr lang="en-US" sz="2800" dirty="0" smtClean="0">
                <a:latin typeface="Verdana" charset="0"/>
                <a:cs typeface="+mn-cs"/>
              </a:rPr>
              <a:t>NAMES FOR </a:t>
            </a:r>
            <a:r>
              <a:rPr lang="en-US" sz="2800" dirty="0" smtClean="0">
                <a:latin typeface="Verdana" charset="0"/>
                <a:cs typeface="+mn-cs"/>
              </a:rPr>
              <a:t>ARTISTS </a:t>
            </a:r>
            <a:endParaRPr lang="en-US" sz="2800" dirty="0" smtClean="0">
              <a:latin typeface="Verdana" charset="0"/>
              <a:cs typeface="+mn-cs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Verdana" charset="0"/>
                <a:cs typeface="+mn-cs"/>
              </a:rPr>
              <a:t>Began in </a:t>
            </a:r>
            <a:r>
              <a:rPr lang="en-US" sz="2800" u="sng" dirty="0" smtClean="0">
                <a:latin typeface="Verdana" charset="0"/>
                <a:cs typeface="+mn-cs"/>
              </a:rPr>
              <a:t>Italy</a:t>
            </a:r>
          </a:p>
          <a:p>
            <a:pPr eaLnBrk="1" hangingPunct="1">
              <a:defRPr/>
            </a:pPr>
            <a:r>
              <a:rPr lang="en-US" sz="2800" dirty="0" smtClean="0">
                <a:latin typeface="Verdana" charset="0"/>
                <a:cs typeface="+mn-cs"/>
              </a:rPr>
              <a:t>Moved to northern Europe</a:t>
            </a:r>
          </a:p>
          <a:p>
            <a:pPr eaLnBrk="1" hangingPunct="1">
              <a:defRPr/>
            </a:pPr>
            <a:endParaRPr lang="en-US" sz="2800" dirty="0" smtClean="0">
              <a:latin typeface="Verdana" charset="0"/>
              <a:cs typeface="+mn-cs"/>
            </a:endParaRPr>
          </a:p>
          <a:p>
            <a:pPr eaLnBrk="1" hangingPunct="1">
              <a:defRPr/>
            </a:pPr>
            <a:endParaRPr lang="en-US" sz="2800" dirty="0" smtClean="0">
              <a:latin typeface="Verdana" charset="0"/>
              <a:cs typeface="+mn-cs"/>
            </a:endParaRPr>
          </a:p>
        </p:txBody>
      </p:sp>
      <p:pic>
        <p:nvPicPr>
          <p:cNvPr id="574470" name="Picture 6" descr="pazzi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4994" y="3806092"/>
            <a:ext cx="2319337" cy="2667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49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v3_master03_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altLang="en-US" sz="6600" smtClean="0">
                <a:latin typeface="Monotype Corsiva" panose="03010101010201010101" pitchFamily="66" charset="0"/>
              </a:rPr>
              <a:t>Economic Foundations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9200"/>
            <a:ext cx="4800600" cy="5562600"/>
          </a:xfrm>
        </p:spPr>
        <p:txBody>
          <a:bodyPr/>
          <a:lstStyle/>
          <a:p>
            <a:pPr eaLnBrk="1" hangingPunct="1"/>
            <a:r>
              <a:rPr lang="en-US" altLang="en-US" sz="3000" smtClean="0">
                <a:cs typeface="Times New Roman" panose="02020603050405020304" pitchFamily="18" charset="0"/>
              </a:rPr>
              <a:t>Increased demand for </a:t>
            </a:r>
            <a:r>
              <a:rPr lang="en-US" altLang="en-US" sz="3000" u="sng" smtClean="0">
                <a:cs typeface="Times New Roman" panose="02020603050405020304" pitchFamily="18" charset="0"/>
              </a:rPr>
              <a:t>Middle</a:t>
            </a:r>
            <a:r>
              <a:rPr lang="en-US" altLang="en-US" sz="3000" smtClean="0">
                <a:cs typeface="Times New Roman" panose="02020603050405020304" pitchFamily="18" charset="0"/>
              </a:rPr>
              <a:t> </a:t>
            </a:r>
            <a:r>
              <a:rPr lang="en-US" altLang="en-US" sz="3000" u="sng" smtClean="0">
                <a:cs typeface="Times New Roman" panose="02020603050405020304" pitchFamily="18" charset="0"/>
              </a:rPr>
              <a:t>Eastern</a:t>
            </a:r>
            <a:r>
              <a:rPr lang="en-US" altLang="en-US" sz="3000" smtClean="0">
                <a:cs typeface="Times New Roman" panose="02020603050405020304" pitchFamily="18" charset="0"/>
              </a:rPr>
              <a:t> products</a:t>
            </a:r>
            <a:endParaRPr lang="en-US" altLang="en-US" sz="3000" smtClean="0">
              <a:cs typeface="Times" panose="02020603050405020304" pitchFamily="18" charset="0"/>
            </a:endParaRPr>
          </a:p>
          <a:p>
            <a:pPr eaLnBrk="1" hangingPunct="1"/>
            <a:r>
              <a:rPr lang="en-US" altLang="en-US" sz="3000" smtClean="0">
                <a:cs typeface="Times" panose="02020603050405020304" pitchFamily="18" charset="0"/>
              </a:rPr>
              <a:t>Encouraged the use of </a:t>
            </a:r>
            <a:r>
              <a:rPr lang="en-US" altLang="en-US" sz="3000" u="sng" smtClean="0">
                <a:cs typeface="Times" panose="02020603050405020304" pitchFamily="18" charset="0"/>
              </a:rPr>
              <a:t>credit</a:t>
            </a:r>
            <a:r>
              <a:rPr lang="en-US" altLang="en-US" sz="3000" smtClean="0">
                <a:cs typeface="Times" panose="02020603050405020304" pitchFamily="18" charset="0"/>
              </a:rPr>
              <a:t> and </a:t>
            </a:r>
            <a:r>
              <a:rPr lang="en-US" altLang="en-US" sz="3000" u="sng" smtClean="0">
                <a:cs typeface="Times" panose="02020603050405020304" pitchFamily="18" charset="0"/>
              </a:rPr>
              <a:t>banking</a:t>
            </a:r>
          </a:p>
          <a:p>
            <a:pPr eaLnBrk="1" hangingPunct="1"/>
            <a:r>
              <a:rPr lang="en-US" altLang="en-US" sz="3000" smtClean="0">
                <a:cs typeface="Times New Roman" panose="02020603050405020304" pitchFamily="18" charset="0"/>
              </a:rPr>
              <a:t>Letters of credit </a:t>
            </a:r>
            <a:r>
              <a:rPr lang="en-US" altLang="en-US" sz="3000" u="sng" smtClean="0">
                <a:cs typeface="Times New Roman" panose="02020603050405020304" pitchFamily="18" charset="0"/>
              </a:rPr>
              <a:t>expanded</a:t>
            </a:r>
            <a:r>
              <a:rPr lang="en-US" altLang="en-US" sz="3000" smtClean="0">
                <a:cs typeface="Times New Roman" panose="02020603050405020304" pitchFamily="18" charset="0"/>
              </a:rPr>
              <a:t> supply of </a:t>
            </a:r>
            <a:r>
              <a:rPr lang="en-US" altLang="en-US" sz="3000" u="sng" smtClean="0">
                <a:cs typeface="Times New Roman" panose="02020603050405020304" pitchFamily="18" charset="0"/>
              </a:rPr>
              <a:t>money</a:t>
            </a:r>
            <a:r>
              <a:rPr lang="en-US" altLang="en-US" sz="3000" smtClean="0">
                <a:cs typeface="Times New Roman" panose="02020603050405020304" pitchFamily="18" charset="0"/>
              </a:rPr>
              <a:t> and sped up trade.</a:t>
            </a:r>
            <a:endParaRPr lang="en-US" altLang="en-US" sz="3000" smtClean="0">
              <a:cs typeface="Times" panose="02020603050405020304" pitchFamily="18" charset="0"/>
            </a:endParaRPr>
          </a:p>
          <a:p>
            <a:pPr eaLnBrk="1" hangingPunct="1"/>
            <a:r>
              <a:rPr lang="en-US" altLang="en-US" sz="3000" smtClean="0">
                <a:cs typeface="Times" panose="02020603050405020304" pitchFamily="18" charset="0"/>
              </a:rPr>
              <a:t>New </a:t>
            </a:r>
            <a:r>
              <a:rPr lang="en-US" altLang="en-US" sz="3000" u="sng" smtClean="0">
                <a:cs typeface="Times" panose="02020603050405020304" pitchFamily="18" charset="0"/>
              </a:rPr>
              <a:t>accounting</a:t>
            </a:r>
            <a:r>
              <a:rPr lang="en-US" altLang="en-US" sz="3000" smtClean="0">
                <a:cs typeface="Times" panose="02020603050405020304" pitchFamily="18" charset="0"/>
              </a:rPr>
              <a:t> and </a:t>
            </a:r>
            <a:r>
              <a:rPr lang="en-US" altLang="en-US" sz="3000" u="sng" smtClean="0">
                <a:cs typeface="Times" panose="02020603050405020304" pitchFamily="18" charset="0"/>
              </a:rPr>
              <a:t>bookkeeping</a:t>
            </a:r>
            <a:r>
              <a:rPr lang="en-US" altLang="en-US" sz="3000" smtClean="0">
                <a:cs typeface="Times" panose="02020603050405020304" pitchFamily="18" charset="0"/>
              </a:rPr>
              <a:t> practices used Arabic numerals</a:t>
            </a:r>
            <a:endParaRPr lang="en-US" altLang="en-US" sz="3000" smtClean="0"/>
          </a:p>
          <a:p>
            <a:pPr eaLnBrk="1" hangingPunct="1"/>
            <a:endParaRPr lang="en-US" altLang="en-US" sz="3000" smtClean="0"/>
          </a:p>
        </p:txBody>
      </p:sp>
      <p:pic>
        <p:nvPicPr>
          <p:cNvPr id="4101" name="Picture 8" descr="300px-Madonna_of_the_Harpi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1371600"/>
            <a:ext cx="43481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55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ital">
  <a:themeElements>
    <a:clrScheme name="Capital">
      <a:dk1>
        <a:srgbClr val="000000"/>
      </a:dk1>
      <a:lt1>
        <a:srgbClr val="FFFFFF"/>
      </a:lt1>
      <a:dk2>
        <a:srgbClr val="6F6D5D"/>
      </a:dk2>
      <a:lt2>
        <a:srgbClr val="7C8F97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Capital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C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Capital.thmx</Template>
  <TotalTime>1225</TotalTime>
  <Words>642</Words>
  <Application>Microsoft Office PowerPoint</Application>
  <PresentationFormat>On-screen Show (4:3)</PresentationFormat>
  <Paragraphs>129</Paragraphs>
  <Slides>25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MS Mincho</vt:lpstr>
      <vt:lpstr>ＭＳ Ｐゴシック</vt:lpstr>
      <vt:lpstr>Arial</vt:lpstr>
      <vt:lpstr>Brush Script MT</vt:lpstr>
      <vt:lpstr>Calibri</vt:lpstr>
      <vt:lpstr>Calisto MT</vt:lpstr>
      <vt:lpstr>Comic Sans MS</vt:lpstr>
      <vt:lpstr>Georgia</vt:lpstr>
      <vt:lpstr>Monotype Corsiva</vt:lpstr>
      <vt:lpstr>Papyrus</vt:lpstr>
      <vt:lpstr>Times</vt:lpstr>
      <vt:lpstr>Times New Roman</vt:lpstr>
      <vt:lpstr>Verdana</vt:lpstr>
      <vt:lpstr>Capital</vt:lpstr>
      <vt:lpstr>Do Now: </vt:lpstr>
      <vt:lpstr>PowerPoint Presentation</vt:lpstr>
      <vt:lpstr>Renaissance</vt:lpstr>
      <vt:lpstr>“Italian Renaissance”</vt:lpstr>
      <vt:lpstr>Objectives</vt:lpstr>
      <vt:lpstr>Contrast to grimness of the Middle Ages</vt:lpstr>
      <vt:lpstr>A Visual Metaphor of the Renaissance </vt:lpstr>
      <vt:lpstr>What was the Renaissance?</vt:lpstr>
      <vt:lpstr>Economic Foundations</vt:lpstr>
      <vt:lpstr>Major Italian Cities</vt:lpstr>
      <vt:lpstr>PowerPoint Presentation</vt:lpstr>
      <vt:lpstr>Niccolo Machiavelli</vt:lpstr>
      <vt:lpstr>Art and Literature</vt:lpstr>
      <vt:lpstr>PowerPoint Presentation</vt:lpstr>
      <vt:lpstr>Artists and Writers</vt:lpstr>
      <vt:lpstr>Leonardo da Vinci</vt:lpstr>
      <vt:lpstr>PowerPoint Presentation</vt:lpstr>
      <vt:lpstr>Michelangelo</vt:lpstr>
      <vt:lpstr>The Sistine Chapel Ceiling</vt:lpstr>
      <vt:lpstr>PowerPoint Presentation</vt:lpstr>
      <vt:lpstr>Petrarch</vt:lpstr>
      <vt:lpstr>Humanism - system of thought attaching prime importance to human rather than divine or supernatural matters, and seek solely rational ways of solving human problems.</vt:lpstr>
      <vt:lpstr>Northern Renaissance</vt:lpstr>
      <vt:lpstr>Northern Renaissance Writers</vt:lpstr>
      <vt:lpstr>Northern Renaissance Writers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 Trzepinska</dc:creator>
  <cp:lastModifiedBy>Katherine Silver</cp:lastModifiedBy>
  <cp:revision>36</cp:revision>
  <cp:lastPrinted>2016-10-17T13:17:47Z</cp:lastPrinted>
  <dcterms:created xsi:type="dcterms:W3CDTF">2014-01-26T17:40:09Z</dcterms:created>
  <dcterms:modified xsi:type="dcterms:W3CDTF">2016-10-17T17:41:54Z</dcterms:modified>
</cp:coreProperties>
</file>