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handoutMasterIdLst>
    <p:handoutMasterId r:id="rId38"/>
  </p:handoutMasterIdLst>
  <p:sldIdLst>
    <p:sldId id="257" r:id="rId2"/>
    <p:sldId id="323" r:id="rId3"/>
    <p:sldId id="324" r:id="rId4"/>
    <p:sldId id="258" r:id="rId5"/>
    <p:sldId id="259" r:id="rId6"/>
    <p:sldId id="260" r:id="rId7"/>
    <p:sldId id="261" r:id="rId8"/>
    <p:sldId id="262" r:id="rId9"/>
    <p:sldId id="263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7" r:id="rId19"/>
    <p:sldId id="278" r:id="rId20"/>
    <p:sldId id="287" r:id="rId21"/>
    <p:sldId id="288" r:id="rId22"/>
    <p:sldId id="290" r:id="rId23"/>
    <p:sldId id="291" r:id="rId24"/>
    <p:sldId id="292" r:id="rId25"/>
    <p:sldId id="316" r:id="rId26"/>
    <p:sldId id="294" r:id="rId27"/>
    <p:sldId id="317" r:id="rId28"/>
    <p:sldId id="295" r:id="rId29"/>
    <p:sldId id="318" r:id="rId30"/>
    <p:sldId id="319" r:id="rId31"/>
    <p:sldId id="320" r:id="rId32"/>
    <p:sldId id="300" r:id="rId33"/>
    <p:sldId id="298" r:id="rId34"/>
    <p:sldId id="299" r:id="rId35"/>
    <p:sldId id="296" r:id="rId36"/>
    <p:sldId id="322" r:id="rId37"/>
  </p:sldIdLst>
  <p:sldSz cx="12192000" cy="6858000"/>
  <p:notesSz cx="6858000" cy="9296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46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180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microsoft.com/office/2015/10/relationships/revisionInfo" Target="revisionInfo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643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6643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0B0627-E34F-4903-8B3F-886DDCDEFE4D}" type="datetimeFigureOut">
              <a:rPr lang="en-US" smtClean="0"/>
              <a:t>12/17/2017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2971800" cy="4664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829967"/>
            <a:ext cx="2971800" cy="4664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646BE1C-D977-4753-A97E-AA59F96D56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968959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03405"/>
            <a:ext cx="9448800" cy="1825096"/>
          </a:xfrm>
        </p:spPr>
        <p:txBody>
          <a:bodyPr anchor="b">
            <a:normAutofit/>
          </a:bodyPr>
          <a:lstStyle>
            <a:lvl1pPr algn="l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32201"/>
            <a:ext cx="9448800" cy="685800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09561" y="4314328"/>
            <a:ext cx="2910840" cy="374642"/>
          </a:xfrm>
        </p:spPr>
        <p:txBody>
          <a:bodyPr/>
          <a:lstStyle/>
          <a:p>
            <a:fld id="{48A87A34-81AB-432B-8DAE-1953F412C126}" type="datetimeFigureOut">
              <a:rPr lang="en-US" dirty="0"/>
              <a:t>12/17/2017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371600" y="4323845"/>
            <a:ext cx="640080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7200" y="1430866"/>
            <a:ext cx="2743200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77" y="4697360"/>
            <a:ext cx="10822034" cy="81935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1727" y="941439"/>
            <a:ext cx="10821840" cy="3478161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516715"/>
            <a:ext cx="10820400" cy="701969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12/17/2017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2"/>
            <a:ext cx="10820400" cy="2802467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9133"/>
            <a:ext cx="10130516" cy="99906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dirty="0"/>
              <a:pPr/>
              <a:t>12/17/2017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67" y="753533"/>
            <a:ext cx="10151533" cy="2604495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303865" y="3365556"/>
            <a:ext cx="9592736" cy="4444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959862"/>
            <a:ext cx="10151533" cy="679871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dirty="0"/>
              <a:pPr/>
              <a:t>12/17/2017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76250" y="93345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984230" y="270129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95" y="1124701"/>
            <a:ext cx="10146186" cy="251183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8315"/>
            <a:ext cx="10144654" cy="99988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78883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dirty="0"/>
              <a:pPr/>
              <a:t>12/17/2017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8883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2895600" y="761999"/>
            <a:ext cx="8610599" cy="130386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0" y="2202080"/>
            <a:ext cx="3456432" cy="61732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799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68800" y="2201333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366858" y="2904067"/>
            <a:ext cx="3456432" cy="331461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51800" y="2192866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8051801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12/17/2017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599" cy="12954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8618" y="4191000"/>
            <a:ext cx="3451582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8618" y="2362200"/>
            <a:ext cx="3451582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8618" y="4873764"/>
            <a:ext cx="3451582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74263" y="4191000"/>
            <a:ext cx="3448935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374263" y="2362200"/>
            <a:ext cx="3448936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374264" y="4873763"/>
            <a:ext cx="344893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49731" y="4191000"/>
            <a:ext cx="3456469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49855" y="2362200"/>
            <a:ext cx="3447878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8049731" y="4873761"/>
            <a:ext cx="345244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12/17/2017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194559"/>
            <a:ext cx="10820400" cy="4024125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12/17/2017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48800" y="745066"/>
            <a:ext cx="2057400" cy="3903133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4466" y="745067"/>
            <a:ext cx="8204201" cy="3903133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79941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dirty="0"/>
              <a:pPr/>
              <a:t>12/17/2017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0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>
  <p:cSld name="Title and 2 Content Ov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09600" y="1600200"/>
            <a:ext cx="5384800" cy="21859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6197600" y="1600200"/>
            <a:ext cx="5384800" cy="21859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3"/>
          </p:nvPr>
        </p:nvSpPr>
        <p:spPr>
          <a:xfrm>
            <a:off x="609600" y="3938589"/>
            <a:ext cx="10972800" cy="218757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609600" y="6245225"/>
            <a:ext cx="28448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4165600" y="6245225"/>
            <a:ext cx="38608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8737600" y="6245225"/>
            <a:ext cx="2844800" cy="476250"/>
          </a:xfrm>
        </p:spPr>
        <p:txBody>
          <a:bodyPr/>
          <a:lstStyle>
            <a:lvl1pPr>
              <a:defRPr/>
            </a:lvl1pPr>
          </a:lstStyle>
          <a:p>
            <a:fld id="{52CA05E3-2DFC-4697-80B6-70FFA39B41F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99994444"/>
      </p:ext>
    </p:extLst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>
  <p:cSld name="Title and Tex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09600" y="1600200"/>
            <a:ext cx="10972800" cy="21859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3938589"/>
            <a:ext cx="10972800" cy="218757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09600" y="6245225"/>
            <a:ext cx="28448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65600" y="6245225"/>
            <a:ext cx="38608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737600" y="6245225"/>
            <a:ext cx="2844800" cy="476250"/>
          </a:xfrm>
        </p:spPr>
        <p:txBody>
          <a:bodyPr/>
          <a:lstStyle>
            <a:lvl1pPr>
              <a:defRPr/>
            </a:lvl1pPr>
          </a:lstStyle>
          <a:p>
            <a:fld id="{0CA89D93-F461-43C2-A9AE-32FE2296AB7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37897537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12/17/2017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3"/>
            <a:ext cx="10820399" cy="2801935"/>
          </a:xfrm>
        </p:spPr>
        <p:txBody>
          <a:bodyPr anchor="b">
            <a:normAutofit/>
          </a:bodyPr>
          <a:lstStyle>
            <a:lvl1pPr algn="r"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467" y="3641725"/>
            <a:ext cx="10490200" cy="955675"/>
          </a:xfrm>
        </p:spPr>
        <p:txBody>
          <a:bodyPr>
            <a:normAutofit/>
          </a:bodyPr>
          <a:lstStyle>
            <a:lvl1pPr marL="0" indent="0" algn="r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dirty="0"/>
              <a:pPr/>
              <a:t>12/17/2017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1"/>
            <a:ext cx="6991492" cy="36406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194559"/>
            <a:ext cx="5334000" cy="402412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194559"/>
            <a:ext cx="5334000" cy="402412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12/17/2017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600" cy="12954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9" y="2183802"/>
            <a:ext cx="5079991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3132666"/>
            <a:ext cx="5311775" cy="308601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0" y="2183802"/>
            <a:ext cx="5105400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132666"/>
            <a:ext cx="5334000" cy="308601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12/17/2017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12/17/2017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12/17/2017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411480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95582" y="746759"/>
            <a:ext cx="6510618" cy="5471925"/>
          </a:xfrm>
        </p:spPr>
        <p:txBody>
          <a:bodyPr anchor="ctr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411480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12/17/2017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687324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861238" y="751241"/>
            <a:ext cx="3644962" cy="5467443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687324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12/17/2017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1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0-HD-TOP.png"/>
          <p:cNvPicPr>
            <a:picLocks noChangeAspect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4414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95600" y="764373"/>
            <a:ext cx="8610600" cy="12930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194560"/>
            <a:ext cx="10820400" cy="40241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95360" y="6356350"/>
            <a:ext cx="29108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12/17/2017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355845"/>
            <a:ext cx="777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38100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  <p:sldLayoutId id="2147483669" r:id="rId18"/>
    <p:sldLayoutId id="2147483670" r:id="rId19"/>
  </p:sldLayoutIdLst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40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en.wikipedia.org/wiki/Marxism" TargetMode="External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ballandclaw.com/stamps/Originals/germany2.jpg" TargetMode="External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7.png"/><Relationship Id="rId4" Type="http://schemas.openxmlformats.org/officeDocument/2006/relationships/image" Target="../media/image16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s://en.wikipedia.org/wiki/Social_democracy" TargetMode="External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19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WordArt 4"/>
          <p:cNvSpPr>
            <a:spLocks noChangeArrowheads="1" noChangeShapeType="1" noTextEdit="1"/>
          </p:cNvSpPr>
          <p:nvPr/>
        </p:nvSpPr>
        <p:spPr bwMode="auto">
          <a:xfrm>
            <a:off x="4343400" y="1676401"/>
            <a:ext cx="3448050" cy="36861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6000" kern="10">
                <a:ln w="19050">
                  <a:solidFill>
                    <a:srgbClr val="FFCC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 panose="020B0806030902050204" pitchFamily="34" charset="0"/>
              </a:rPr>
              <a:t>Europe</a:t>
            </a:r>
          </a:p>
          <a:p>
            <a:pPr algn="ctr"/>
            <a:r>
              <a:rPr lang="en-US" sz="6000" kern="10">
                <a:ln w="19050">
                  <a:solidFill>
                    <a:srgbClr val="FFCC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 panose="020B0806030902050204" pitchFamily="34" charset="0"/>
              </a:rPr>
              <a:t>in the</a:t>
            </a:r>
          </a:p>
          <a:p>
            <a:pPr algn="ctr"/>
            <a:r>
              <a:rPr lang="en-US" sz="6000" kern="10">
                <a:ln w="19050">
                  <a:solidFill>
                    <a:srgbClr val="FFCC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 panose="020B0806030902050204" pitchFamily="34" charset="0"/>
              </a:rPr>
              <a:t>1920s</a:t>
            </a:r>
          </a:p>
        </p:txBody>
      </p:sp>
    </p:spTree>
    <p:extLst>
      <p:ext uri="{BB962C8B-B14F-4D97-AF65-F5344CB8AC3E}">
        <p14:creationId xmlns:p14="http://schemas.microsoft.com/office/powerpoint/2010/main" val="265898780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/>
          <p:cNvSpPr txBox="1">
            <a:spLocks noChangeArrowheads="1"/>
          </p:cNvSpPr>
          <p:nvPr/>
        </p:nvSpPr>
        <p:spPr bwMode="auto">
          <a:xfrm>
            <a:off x="1828800" y="304800"/>
            <a:ext cx="8610600" cy="6858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sz="3900" b="1">
                <a:solidFill>
                  <a:srgbClr val="FFCC00"/>
                </a:solidFill>
                <a:latin typeface="CheshireBroad" pitchFamily="2" charset="0"/>
              </a:rPr>
              <a:t>Sparticist Poster</a:t>
            </a:r>
            <a:endParaRPr lang="en-US" altLang="en-US" sz="3900" b="1" i="1">
              <a:solidFill>
                <a:srgbClr val="FFCC00"/>
              </a:solidFill>
              <a:latin typeface="CheshireBroad" pitchFamily="2" charset="0"/>
            </a:endParaRPr>
          </a:p>
        </p:txBody>
      </p:sp>
      <p:pic>
        <p:nvPicPr>
          <p:cNvPr id="10243" name="Picture 4" descr="Sparticist poste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9" t="1091" r="2016" b="1454"/>
          <a:stretch>
            <a:fillRect/>
          </a:stretch>
        </p:blipFill>
        <p:spPr bwMode="auto">
          <a:xfrm>
            <a:off x="2476500" y="1168400"/>
            <a:ext cx="3657600" cy="5105400"/>
          </a:xfrm>
          <a:prstGeom prst="rect">
            <a:avLst/>
          </a:prstGeom>
          <a:noFill/>
          <a:ln w="9525">
            <a:solidFill>
              <a:srgbClr val="FFCC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6779491" y="2604654"/>
            <a:ext cx="357447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hlinkClick r:id="rId3" tooltip="Marxism"/>
              </a:rPr>
              <a:t>Marxist</a:t>
            </a:r>
            <a:r>
              <a:rPr lang="en-US" sz="2400" b="1" dirty="0"/>
              <a:t> revolutionary group organized in Germany during World War I</a:t>
            </a:r>
          </a:p>
        </p:txBody>
      </p:sp>
    </p:spTree>
    <p:extLst>
      <p:ext uri="{BB962C8B-B14F-4D97-AF65-F5344CB8AC3E}">
        <p14:creationId xmlns:p14="http://schemas.microsoft.com/office/powerpoint/2010/main" val="82895594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2"/>
          <p:cNvSpPr txBox="1">
            <a:spLocks noChangeArrowheads="1"/>
          </p:cNvSpPr>
          <p:nvPr/>
        </p:nvSpPr>
        <p:spPr bwMode="auto">
          <a:xfrm>
            <a:off x="1828800" y="304800"/>
            <a:ext cx="8610600" cy="6858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sz="3900" b="1">
                <a:solidFill>
                  <a:srgbClr val="FFCC00"/>
                </a:solidFill>
                <a:latin typeface="CheshireBroad" pitchFamily="2" charset="0"/>
              </a:rPr>
              <a:t>The Spartacist League</a:t>
            </a:r>
          </a:p>
        </p:txBody>
      </p:sp>
      <p:pic>
        <p:nvPicPr>
          <p:cNvPr id="11267" name="Picture 4" descr="Spartacus_figh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98" r="2000"/>
          <a:stretch>
            <a:fillRect/>
          </a:stretch>
        </p:blipFill>
        <p:spPr bwMode="auto">
          <a:xfrm>
            <a:off x="2209800" y="2133601"/>
            <a:ext cx="3505200" cy="2703513"/>
          </a:xfrm>
          <a:prstGeom prst="rect">
            <a:avLst/>
          </a:prstGeom>
          <a:noFill/>
          <a:ln w="9525">
            <a:solidFill>
              <a:srgbClr val="FFCC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8" name="Picture 7" descr="Rosa Luxemburg-1"/>
          <p:cNvPicPr>
            <a:picLocks noChangeAspect="1" noChangeArrowheads="1"/>
          </p:cNvPicPr>
          <p:nvPr/>
        </p:nvPicPr>
        <p:blipFill>
          <a:blip r:embed="rId3">
            <a:lum bright="-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59538" y="1371600"/>
            <a:ext cx="3294062" cy="3962400"/>
          </a:xfrm>
          <a:prstGeom prst="rect">
            <a:avLst/>
          </a:prstGeom>
          <a:noFill/>
          <a:ln w="9525">
            <a:solidFill>
              <a:srgbClr val="FFCC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269" name="Text Box 8"/>
          <p:cNvSpPr txBox="1">
            <a:spLocks noChangeArrowheads="1"/>
          </p:cNvSpPr>
          <p:nvPr/>
        </p:nvSpPr>
        <p:spPr bwMode="auto">
          <a:xfrm>
            <a:off x="6096000" y="5410201"/>
            <a:ext cx="4038600" cy="1200329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sz="2400" dirty="0">
                <a:latin typeface="Comic Sans MS" panose="030F0702030302020204" pitchFamily="66" charset="0"/>
              </a:rPr>
              <a:t>Rosa Luxemburg</a:t>
            </a:r>
            <a:br>
              <a:rPr lang="en-US" altLang="en-US" sz="2400" dirty="0">
                <a:latin typeface="Comic Sans MS" panose="030F0702030302020204" pitchFamily="66" charset="0"/>
              </a:rPr>
            </a:br>
            <a:r>
              <a:rPr lang="en-US" altLang="en-US" sz="2400" dirty="0">
                <a:latin typeface="Comic Sans MS" panose="030F0702030302020204" pitchFamily="66" charset="0"/>
              </a:rPr>
              <a:t>[1870-1919]</a:t>
            </a:r>
            <a:br>
              <a:rPr lang="en-US" altLang="en-US" sz="2400" dirty="0">
                <a:latin typeface="Comic Sans MS" panose="030F0702030302020204" pitchFamily="66" charset="0"/>
              </a:rPr>
            </a:br>
            <a:r>
              <a:rPr lang="en-US" altLang="en-US" sz="2400" dirty="0">
                <a:latin typeface="Comic Sans MS" panose="030F0702030302020204" pitchFamily="66" charset="0"/>
              </a:rPr>
              <a:t>murdered by the </a:t>
            </a:r>
            <a:r>
              <a:rPr lang="en-US" altLang="en-US" sz="2400" i="1" dirty="0">
                <a:latin typeface="Comic Sans MS" panose="030F0702030302020204" pitchFamily="66" charset="0"/>
              </a:rPr>
              <a:t>Freikorps</a:t>
            </a:r>
          </a:p>
        </p:txBody>
      </p:sp>
    </p:spTree>
    <p:extLst>
      <p:ext uri="{BB962C8B-B14F-4D97-AF65-F5344CB8AC3E}">
        <p14:creationId xmlns:p14="http://schemas.microsoft.com/office/powerpoint/2010/main" val="246203186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2"/>
          <p:cNvSpPr txBox="1">
            <a:spLocks noChangeArrowheads="1"/>
          </p:cNvSpPr>
          <p:nvPr/>
        </p:nvSpPr>
        <p:spPr bwMode="auto">
          <a:xfrm>
            <a:off x="1905000" y="228601"/>
            <a:ext cx="8610600" cy="1190625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sz="3600" b="1">
                <a:solidFill>
                  <a:srgbClr val="FFCC00"/>
                </a:solidFill>
                <a:latin typeface="CheshireBroad" pitchFamily="2" charset="0"/>
              </a:rPr>
              <a:t>Friedrich Ebert:</a:t>
            </a:r>
            <a:br>
              <a:rPr lang="en-US" altLang="en-US" sz="3600" b="1">
                <a:solidFill>
                  <a:srgbClr val="FFCC00"/>
                </a:solidFill>
                <a:latin typeface="CheshireBroad" pitchFamily="2" charset="0"/>
              </a:rPr>
            </a:br>
            <a:r>
              <a:rPr lang="en-US" altLang="en-US" sz="3600" b="1">
                <a:solidFill>
                  <a:srgbClr val="FFCC00"/>
                </a:solidFill>
                <a:latin typeface="CheshireBroad" pitchFamily="2" charset="0"/>
              </a:rPr>
              <a:t>First President of the Weimar Republic</a:t>
            </a:r>
          </a:p>
        </p:txBody>
      </p:sp>
      <p:pic>
        <p:nvPicPr>
          <p:cNvPr id="12291" name="Picture 3" descr="friedrich_ebert"/>
          <p:cNvPicPr>
            <a:picLocks noChangeAspect="1" noChangeArrowheads="1"/>
          </p:cNvPicPr>
          <p:nvPr/>
        </p:nvPicPr>
        <p:blipFill>
          <a:blip r:embed="rId2">
            <a:lum contras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0400" y="2057400"/>
            <a:ext cx="6019800" cy="4229100"/>
          </a:xfrm>
          <a:prstGeom prst="rect">
            <a:avLst/>
          </a:prstGeom>
          <a:noFill/>
          <a:ln w="9525">
            <a:solidFill>
              <a:srgbClr val="FFCC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642044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2"/>
          <p:cNvSpPr txBox="1">
            <a:spLocks noChangeArrowheads="1"/>
          </p:cNvSpPr>
          <p:nvPr/>
        </p:nvSpPr>
        <p:spPr bwMode="auto">
          <a:xfrm>
            <a:off x="1828800" y="425450"/>
            <a:ext cx="8610600" cy="1292662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sz="3900" b="1">
                <a:solidFill>
                  <a:srgbClr val="FFCC00"/>
                </a:solidFill>
                <a:latin typeface="CheshireBroad" pitchFamily="2" charset="0"/>
              </a:rPr>
              <a:t>The German Government:  1919-1920</a:t>
            </a:r>
          </a:p>
        </p:txBody>
      </p:sp>
      <p:pic>
        <p:nvPicPr>
          <p:cNvPr id="13315" name="Picture 3" descr="map-German GOvernment-1919-1920"/>
          <p:cNvPicPr>
            <a:picLocks noChangeAspect="1" noChangeArrowheads="1"/>
          </p:cNvPicPr>
          <p:nvPr/>
        </p:nvPicPr>
        <p:blipFill>
          <a:blip r:embed="rId2">
            <a:lum bright="-6000" contrast="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4200" y="2133601"/>
            <a:ext cx="6172200" cy="3108325"/>
          </a:xfrm>
          <a:prstGeom prst="rect">
            <a:avLst/>
          </a:prstGeom>
          <a:noFill/>
          <a:ln w="9525">
            <a:solidFill>
              <a:srgbClr val="FFCC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9940" name="Oval 4"/>
          <p:cNvSpPr>
            <a:spLocks noChangeArrowheads="1"/>
          </p:cNvSpPr>
          <p:nvPr/>
        </p:nvSpPr>
        <p:spPr bwMode="auto">
          <a:xfrm rot="1425203">
            <a:off x="6019800" y="3097213"/>
            <a:ext cx="1646238" cy="838200"/>
          </a:xfrm>
          <a:prstGeom prst="ellipse">
            <a:avLst/>
          </a:prstGeom>
          <a:noFill/>
          <a:ln w="57150">
            <a:solidFill>
              <a:srgbClr val="CC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</p:spTree>
    <p:extLst>
      <p:ext uri="{BB962C8B-B14F-4D97-AF65-F5344CB8AC3E}">
        <p14:creationId xmlns:p14="http://schemas.microsoft.com/office/powerpoint/2010/main" val="3011620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99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40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2"/>
          <p:cNvSpPr txBox="1">
            <a:spLocks noChangeArrowheads="1"/>
          </p:cNvSpPr>
          <p:nvPr/>
        </p:nvSpPr>
        <p:spPr bwMode="auto">
          <a:xfrm>
            <a:off x="6248400" y="1524001"/>
            <a:ext cx="4191000" cy="1311275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sz="4000" b="1">
                <a:solidFill>
                  <a:srgbClr val="FFCC00"/>
                </a:solidFill>
                <a:latin typeface="CheshireBroad" pitchFamily="2" charset="0"/>
              </a:rPr>
              <a:t>The German</a:t>
            </a:r>
            <a:br>
              <a:rPr lang="en-US" altLang="en-US" sz="4000" b="1">
                <a:solidFill>
                  <a:srgbClr val="FFCC00"/>
                </a:solidFill>
                <a:latin typeface="CheshireBroad" pitchFamily="2" charset="0"/>
              </a:rPr>
            </a:br>
            <a:r>
              <a:rPr lang="en-US" altLang="en-US" sz="4000" b="1" i="1">
                <a:solidFill>
                  <a:srgbClr val="FFCC00"/>
                </a:solidFill>
                <a:latin typeface="CheshireBroad" pitchFamily="2" charset="0"/>
              </a:rPr>
              <a:t>Mark</a:t>
            </a:r>
          </a:p>
        </p:txBody>
      </p:sp>
      <p:pic>
        <p:nvPicPr>
          <p:cNvPr id="14339" name="Picture 3" descr="chart-Value of German Currency-1914 to 1923"/>
          <p:cNvPicPr>
            <a:picLocks noChangeAspect="1" noChangeArrowheads="1"/>
          </p:cNvPicPr>
          <p:nvPr/>
        </p:nvPicPr>
        <p:blipFill>
          <a:blip r:embed="rId2">
            <a:lum contras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79" t="4366" r="3279" b="8322"/>
          <a:stretch>
            <a:fillRect/>
          </a:stretch>
        </p:blipFill>
        <p:spPr bwMode="auto">
          <a:xfrm>
            <a:off x="1828800" y="457201"/>
            <a:ext cx="4267200" cy="2995613"/>
          </a:xfrm>
          <a:prstGeom prst="rect">
            <a:avLst/>
          </a:prstGeom>
          <a:noFill/>
          <a:ln w="9525">
            <a:solidFill>
              <a:srgbClr val="FFCC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2" name="Picture 4" descr="50MillionMark"/>
          <p:cNvPicPr>
            <a:picLocks noChangeAspect="1" noChangeArrowheads="1"/>
          </p:cNvPicPr>
          <p:nvPr/>
        </p:nvPicPr>
        <p:blipFill>
          <a:blip r:embed="rId3">
            <a:lum contras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82" t="6131" r="4082" b="8046"/>
          <a:stretch>
            <a:fillRect/>
          </a:stretch>
        </p:blipFill>
        <p:spPr bwMode="auto">
          <a:xfrm>
            <a:off x="6096000" y="3962400"/>
            <a:ext cx="3810000" cy="2370138"/>
          </a:xfrm>
          <a:prstGeom prst="rect">
            <a:avLst/>
          </a:prstGeom>
          <a:noFill/>
          <a:ln w="9525">
            <a:solidFill>
              <a:srgbClr val="FFCC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714309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2"/>
          <p:cNvSpPr txBox="1">
            <a:spLocks noChangeArrowheads="1"/>
          </p:cNvSpPr>
          <p:nvPr/>
        </p:nvSpPr>
        <p:spPr bwMode="auto">
          <a:xfrm>
            <a:off x="1828800" y="152401"/>
            <a:ext cx="8610600" cy="701675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sz="4000" b="1">
                <a:solidFill>
                  <a:srgbClr val="FFCC00"/>
                </a:solidFill>
                <a:latin typeface="CheshireBroad" pitchFamily="2" charset="0"/>
              </a:rPr>
              <a:t>The German </a:t>
            </a:r>
            <a:r>
              <a:rPr lang="en-US" altLang="en-US" sz="4000" b="1" i="1">
                <a:solidFill>
                  <a:srgbClr val="FFCC00"/>
                </a:solidFill>
                <a:latin typeface="CheshireBroad" pitchFamily="2" charset="0"/>
              </a:rPr>
              <a:t>Mark</a:t>
            </a:r>
          </a:p>
        </p:txBody>
      </p:sp>
      <p:pic>
        <p:nvPicPr>
          <p:cNvPr id="10244" name="Picture 4" descr="burning marks for fue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2201" y="1066800"/>
            <a:ext cx="3903663" cy="5334000"/>
          </a:xfrm>
          <a:prstGeom prst="rect">
            <a:avLst/>
          </a:prstGeom>
          <a:noFill/>
          <a:ln w="9525">
            <a:solidFill>
              <a:srgbClr val="FFCC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6" name="Picture 6" descr="germany2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lum contras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33" t="7339" r="2646" b="4587"/>
          <a:stretch>
            <a:fillRect/>
          </a:stretch>
        </p:blipFill>
        <p:spPr bwMode="auto">
          <a:xfrm>
            <a:off x="2895600" y="5181600"/>
            <a:ext cx="1981200" cy="1081088"/>
          </a:xfrm>
          <a:prstGeom prst="rect">
            <a:avLst/>
          </a:prstGeom>
          <a:noFill/>
          <a:ln w="9525">
            <a:solidFill>
              <a:srgbClr val="FFCC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7" name="Picture 7" descr="photo-1923 German inflationary money"/>
          <p:cNvPicPr>
            <a:picLocks noChangeAspect="1" noChangeArrowheads="1"/>
          </p:cNvPicPr>
          <p:nvPr/>
        </p:nvPicPr>
        <p:blipFill>
          <a:blip r:embed="rId5">
            <a:lum contras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2201" y="1066800"/>
            <a:ext cx="2873375" cy="3581400"/>
          </a:xfrm>
          <a:prstGeom prst="rect">
            <a:avLst/>
          </a:prstGeom>
          <a:noFill/>
          <a:ln w="9525">
            <a:solidFill>
              <a:srgbClr val="FFCC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83186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 Box 2"/>
          <p:cNvSpPr txBox="1">
            <a:spLocks noChangeArrowheads="1"/>
          </p:cNvSpPr>
          <p:nvPr/>
        </p:nvSpPr>
        <p:spPr bwMode="auto">
          <a:xfrm>
            <a:off x="1981200" y="593726"/>
            <a:ext cx="4343400" cy="1311275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sz="4000" b="1">
                <a:solidFill>
                  <a:srgbClr val="FFCC00"/>
                </a:solidFill>
                <a:latin typeface="CheshireBroad" pitchFamily="2" charset="0"/>
              </a:rPr>
              <a:t>The French in the </a:t>
            </a:r>
            <a:br>
              <a:rPr lang="en-US" altLang="en-US" sz="4000" b="1">
                <a:solidFill>
                  <a:srgbClr val="FFCC00"/>
                </a:solidFill>
                <a:latin typeface="CheshireBroad" pitchFamily="2" charset="0"/>
              </a:rPr>
            </a:br>
            <a:r>
              <a:rPr lang="en-US" altLang="en-US" sz="4000" b="1">
                <a:solidFill>
                  <a:srgbClr val="FFCC00"/>
                </a:solidFill>
                <a:latin typeface="CheshireBroad" pitchFamily="2" charset="0"/>
              </a:rPr>
              <a:t>Ruhr:  1923</a:t>
            </a:r>
          </a:p>
        </p:txBody>
      </p:sp>
      <p:pic>
        <p:nvPicPr>
          <p:cNvPr id="16387" name="Picture 11" descr="ruhr1923"/>
          <p:cNvPicPr>
            <a:picLocks noChangeAspect="1" noChangeArrowheads="1"/>
          </p:cNvPicPr>
          <p:nvPr/>
        </p:nvPicPr>
        <p:blipFill>
          <a:blip r:embed="rId2">
            <a:lum bright="-6000" contras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18326" y="914400"/>
            <a:ext cx="3597275" cy="5334000"/>
          </a:xfrm>
          <a:prstGeom prst="rect">
            <a:avLst/>
          </a:prstGeom>
          <a:noFill/>
          <a:ln w="9525">
            <a:solidFill>
              <a:srgbClr val="FFCC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388" name="Picture 12" descr="FranceRuhr-1"/>
          <p:cNvPicPr>
            <a:picLocks noChangeAspect="1" noChangeArrowheads="1"/>
          </p:cNvPicPr>
          <p:nvPr/>
        </p:nvPicPr>
        <p:blipFill>
          <a:blip r:embed="rId3">
            <a:lum contras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800" y="2667000"/>
            <a:ext cx="4800600" cy="2757488"/>
          </a:xfrm>
          <a:prstGeom prst="rect">
            <a:avLst/>
          </a:prstGeom>
          <a:noFill/>
          <a:ln w="9525">
            <a:solidFill>
              <a:srgbClr val="FFCC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910070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 Box 2"/>
          <p:cNvSpPr txBox="1">
            <a:spLocks noChangeArrowheads="1"/>
          </p:cNvSpPr>
          <p:nvPr/>
        </p:nvSpPr>
        <p:spPr bwMode="auto">
          <a:xfrm>
            <a:off x="1905000" y="381001"/>
            <a:ext cx="8534400" cy="701675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sz="4000" b="1">
                <a:solidFill>
                  <a:srgbClr val="FFCC00"/>
                </a:solidFill>
                <a:latin typeface="CheshireBroad" pitchFamily="2" charset="0"/>
              </a:rPr>
              <a:t>The French Occupation of the Ruhr</a:t>
            </a:r>
          </a:p>
        </p:txBody>
      </p:sp>
      <p:pic>
        <p:nvPicPr>
          <p:cNvPr id="17411" name="Picture 5" descr="French Occupation of the Ruhr"/>
          <p:cNvPicPr>
            <a:picLocks noChangeAspect="1" noChangeArrowheads="1"/>
          </p:cNvPicPr>
          <p:nvPr/>
        </p:nvPicPr>
        <p:blipFill>
          <a:blip r:embed="rId2">
            <a:lum bright="-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4450" y="1288473"/>
            <a:ext cx="4857750" cy="4953000"/>
          </a:xfrm>
          <a:prstGeom prst="rect">
            <a:avLst/>
          </a:prstGeom>
          <a:noFill/>
          <a:ln w="9525">
            <a:solidFill>
              <a:srgbClr val="FFCC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6502400" y="3011054"/>
            <a:ext cx="49784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German hatred for the French intensified as each day passed.  They longed for the reunification of their land and people</a:t>
            </a:r>
          </a:p>
        </p:txBody>
      </p:sp>
    </p:spTree>
    <p:extLst>
      <p:ext uri="{BB962C8B-B14F-4D97-AF65-F5344CB8AC3E}">
        <p14:creationId xmlns:p14="http://schemas.microsoft.com/office/powerpoint/2010/main" val="68684081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ext Box 2"/>
          <p:cNvSpPr txBox="1">
            <a:spLocks noChangeArrowheads="1"/>
          </p:cNvSpPr>
          <p:nvPr/>
        </p:nvSpPr>
        <p:spPr bwMode="auto">
          <a:xfrm>
            <a:off x="1828800" y="288926"/>
            <a:ext cx="8610600" cy="1323439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sz="4000" b="1">
                <a:solidFill>
                  <a:srgbClr val="FFCC00"/>
                </a:solidFill>
                <a:latin typeface="CheshireBroad" pitchFamily="2" charset="0"/>
              </a:rPr>
              <a:t>European Debts to the United States</a:t>
            </a:r>
          </a:p>
        </p:txBody>
      </p:sp>
      <p:pic>
        <p:nvPicPr>
          <p:cNvPr id="22531" name="Picture 4" descr="map-Eur debts to US - 1914-1925"/>
          <p:cNvPicPr>
            <a:picLocks noChangeAspect="1" noChangeArrowheads="1"/>
          </p:cNvPicPr>
          <p:nvPr/>
        </p:nvPicPr>
        <p:blipFill>
          <a:blip r:embed="rId2">
            <a:lum bright="-6000" contrast="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9000" y="1447801"/>
            <a:ext cx="5562600" cy="4722813"/>
          </a:xfrm>
          <a:prstGeom prst="rect">
            <a:avLst/>
          </a:prstGeom>
          <a:noFill/>
          <a:ln w="9525">
            <a:solidFill>
              <a:srgbClr val="FFCC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9741173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5" descr="chart-Dawes &amp; Young Plans"/>
          <p:cNvPicPr>
            <a:picLocks noChangeAspect="1" noChangeArrowheads="1"/>
          </p:cNvPicPr>
          <p:nvPr/>
        </p:nvPicPr>
        <p:blipFill>
          <a:blip r:embed="rId2">
            <a:lum contras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0" y="1143001"/>
            <a:ext cx="6934200" cy="5197475"/>
          </a:xfrm>
          <a:prstGeom prst="rect">
            <a:avLst/>
          </a:prstGeom>
          <a:noFill/>
          <a:ln w="9525">
            <a:solidFill>
              <a:srgbClr val="FFCC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555" name="Text Box 6"/>
          <p:cNvSpPr txBox="1">
            <a:spLocks noChangeArrowheads="1"/>
          </p:cNvSpPr>
          <p:nvPr/>
        </p:nvSpPr>
        <p:spPr bwMode="auto">
          <a:xfrm>
            <a:off x="1828800" y="228601"/>
            <a:ext cx="8610600" cy="701675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sz="4000" b="1">
                <a:solidFill>
                  <a:srgbClr val="FFCC00"/>
                </a:solidFill>
                <a:latin typeface="CheshireBroad" pitchFamily="2" charset="0"/>
              </a:rPr>
              <a:t>The Dawes Plan (1924)</a:t>
            </a:r>
          </a:p>
        </p:txBody>
      </p:sp>
    </p:spTree>
    <p:extLst>
      <p:ext uri="{BB962C8B-B14F-4D97-AF65-F5344CB8AC3E}">
        <p14:creationId xmlns:p14="http://schemas.microsoft.com/office/powerpoint/2010/main" val="35584201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208F9C-80AB-41C6-B014-BDCC28B2D5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97622" y="764373"/>
            <a:ext cx="10608578" cy="1293028"/>
          </a:xfrm>
        </p:spPr>
        <p:txBody>
          <a:bodyPr>
            <a:normAutofit/>
          </a:bodyPr>
          <a:lstStyle/>
          <a:p>
            <a:pPr algn="ctr"/>
            <a:r>
              <a:rPr lang="en-US" sz="6600" b="1" dirty="0"/>
              <a:t>Do Now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22B5622-4832-4464-8BC4-B921B710860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6000" b="1" dirty="0"/>
              <a:t>Is there any type of compromise, mediation, or diplomacy that can end war?  Explain your answer?</a:t>
            </a:r>
            <a:endParaRPr lang="en-US" sz="6000" dirty="0"/>
          </a:p>
        </p:txBody>
      </p:sp>
    </p:spTree>
    <p:extLst>
      <p:ext uri="{BB962C8B-B14F-4D97-AF65-F5344CB8AC3E}">
        <p14:creationId xmlns:p14="http://schemas.microsoft.com/office/powerpoint/2010/main" val="87755992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WordArt 4"/>
          <p:cNvSpPr>
            <a:spLocks noChangeArrowheads="1" noChangeShapeType="1" noTextEdit="1"/>
          </p:cNvSpPr>
          <p:nvPr/>
        </p:nvSpPr>
        <p:spPr bwMode="auto">
          <a:xfrm>
            <a:off x="3790950" y="2362200"/>
            <a:ext cx="4895850" cy="1828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6000" kern="10">
                <a:ln w="19050">
                  <a:solidFill>
                    <a:srgbClr val="FFCC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 panose="020B0806030902050204" pitchFamily="34" charset="0"/>
              </a:rPr>
              <a:t>England</a:t>
            </a:r>
          </a:p>
        </p:txBody>
      </p:sp>
    </p:spTree>
    <p:extLst>
      <p:ext uri="{BB962C8B-B14F-4D97-AF65-F5344CB8AC3E}">
        <p14:creationId xmlns:p14="http://schemas.microsoft.com/office/powerpoint/2010/main" val="321320234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ext Box 2"/>
          <p:cNvSpPr txBox="1">
            <a:spLocks noChangeArrowheads="1"/>
          </p:cNvSpPr>
          <p:nvPr/>
        </p:nvSpPr>
        <p:spPr bwMode="auto">
          <a:xfrm>
            <a:off x="1828800" y="228601"/>
            <a:ext cx="8610600" cy="701675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sz="4000" b="1">
                <a:solidFill>
                  <a:srgbClr val="FFCC00"/>
                </a:solidFill>
                <a:latin typeface="CheshireBroad" pitchFamily="2" charset="0"/>
              </a:rPr>
              <a:t>Ramsay MacDonald:  1924, 1929</a:t>
            </a:r>
          </a:p>
        </p:txBody>
      </p:sp>
      <p:pic>
        <p:nvPicPr>
          <p:cNvPr id="33795" name="Picture 4" descr="Ramsay MacDonal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2200" y="1041400"/>
            <a:ext cx="3810000" cy="5019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796" name="Text Box 5"/>
          <p:cNvSpPr txBox="1">
            <a:spLocks noChangeArrowheads="1"/>
          </p:cNvSpPr>
          <p:nvPr/>
        </p:nvSpPr>
        <p:spPr bwMode="auto">
          <a:xfrm>
            <a:off x="4191000" y="6172200"/>
            <a:ext cx="3962400" cy="48895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sz="2600">
                <a:solidFill>
                  <a:schemeClr val="bg1"/>
                </a:solidFill>
                <a:latin typeface="Comic Sans MS" panose="030F0702030302020204" pitchFamily="66" charset="0"/>
              </a:rPr>
              <a:t>Labour Party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7315200" y="2179782"/>
            <a:ext cx="2540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First President of the Labour Party.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6881093" y="3076034"/>
            <a:ext cx="374996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The Labour Party grew out of a new trend moving toward moderate socialist to </a:t>
            </a:r>
            <a:r>
              <a:rPr lang="en-US" dirty="0">
                <a:hlinkClick r:id="rId3" tooltip="Social democracy"/>
              </a:rPr>
              <a:t>social democratic</a:t>
            </a:r>
            <a:r>
              <a:rPr lang="en-U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93742108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ext Box 2"/>
          <p:cNvSpPr txBox="1">
            <a:spLocks noChangeArrowheads="1"/>
          </p:cNvSpPr>
          <p:nvPr/>
        </p:nvSpPr>
        <p:spPr bwMode="auto">
          <a:xfrm>
            <a:off x="1810327" y="120118"/>
            <a:ext cx="8610600" cy="701675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sz="4000" b="1" dirty="0">
                <a:solidFill>
                  <a:srgbClr val="FFCC00"/>
                </a:solidFill>
                <a:latin typeface="CheshireBroad" pitchFamily="2" charset="0"/>
              </a:rPr>
              <a:t>1926 General Strike</a:t>
            </a:r>
          </a:p>
        </p:txBody>
      </p:sp>
      <p:pic>
        <p:nvPicPr>
          <p:cNvPr id="35843" name="Picture 3" descr="General Strike 1926-1"/>
          <p:cNvPicPr>
            <a:picLocks noChangeAspect="1" noChangeArrowheads="1"/>
          </p:cNvPicPr>
          <p:nvPr/>
        </p:nvPicPr>
        <p:blipFill>
          <a:blip r:embed="rId2">
            <a:lum bright="-6000" contras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34" r="3703"/>
          <a:stretch>
            <a:fillRect/>
          </a:stretch>
        </p:blipFill>
        <p:spPr bwMode="auto">
          <a:xfrm>
            <a:off x="6456219" y="926546"/>
            <a:ext cx="4267200" cy="2676525"/>
          </a:xfrm>
          <a:prstGeom prst="rect">
            <a:avLst/>
          </a:prstGeom>
          <a:noFill/>
          <a:ln w="9525">
            <a:solidFill>
              <a:srgbClr val="FFCC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5844" name="Picture 5" descr="H385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10509" y="914401"/>
            <a:ext cx="3810000" cy="2790825"/>
          </a:xfrm>
          <a:prstGeom prst="rect">
            <a:avLst/>
          </a:prstGeom>
          <a:noFill/>
          <a:ln w="9525">
            <a:solidFill>
              <a:srgbClr val="FFCC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366" name="Text Box 6"/>
          <p:cNvSpPr txBox="1">
            <a:spLocks noChangeArrowheads="1"/>
          </p:cNvSpPr>
          <p:nvPr/>
        </p:nvSpPr>
        <p:spPr bwMode="auto">
          <a:xfrm>
            <a:off x="1646382" y="3909635"/>
            <a:ext cx="8382000" cy="1938992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574675" indent="-574675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1031875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>
                <a:srgbClr val="FF0000"/>
              </a:buClr>
              <a:buSzPct val="110000"/>
              <a:buFont typeface="Wingdings" panose="05000000000000000000" pitchFamily="2" charset="2"/>
              <a:buNone/>
            </a:pPr>
            <a:r>
              <a:rPr lang="en-US" altLang="en-US" sz="2400" b="1" dirty="0">
                <a:solidFill>
                  <a:srgbClr val="FFCC00"/>
                </a:solidFill>
                <a:latin typeface="Comic Sans MS" panose="030F0702030302020204" pitchFamily="66" charset="0"/>
              </a:rPr>
              <a:t>Trades Disputes Act</a:t>
            </a:r>
            <a:r>
              <a:rPr lang="en-US" altLang="en-US" sz="2400" dirty="0">
                <a:solidFill>
                  <a:schemeClr val="bg1"/>
                </a:solidFill>
                <a:latin typeface="Comic Sans MS" panose="030F0702030302020204" pitchFamily="66" charset="0"/>
              </a:rPr>
              <a:t> (1927):</a:t>
            </a:r>
          </a:p>
          <a:p>
            <a:pPr lvl="1" eaLnBrk="1" hangingPunct="1">
              <a:spcBef>
                <a:spcPct val="50000"/>
              </a:spcBef>
              <a:buClr>
                <a:srgbClr val="FF0000"/>
              </a:buClr>
              <a:buSzPct val="110000"/>
              <a:buFont typeface="Wingdings" panose="05000000000000000000" pitchFamily="2" charset="2"/>
              <a:buChar char="§"/>
            </a:pPr>
            <a:r>
              <a:rPr lang="en-US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All general or sympathy strikes were illegal.</a:t>
            </a:r>
          </a:p>
          <a:p>
            <a:pPr lvl="1" eaLnBrk="1" hangingPunct="1">
              <a:spcBef>
                <a:spcPct val="50000"/>
              </a:spcBef>
              <a:buClr>
                <a:srgbClr val="FF0000"/>
              </a:buClr>
              <a:buSzPct val="110000"/>
              <a:buFont typeface="Wingdings" panose="05000000000000000000" pitchFamily="2" charset="2"/>
              <a:buChar char="§"/>
            </a:pPr>
            <a:r>
              <a:rPr lang="en-US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It forbade unions from raising money for political purposes.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1348509" y="5872925"/>
            <a:ext cx="968894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However, inflation continued to climb, depression set in, and a country is in chaos. </a:t>
            </a:r>
          </a:p>
        </p:txBody>
      </p:sp>
    </p:spTree>
    <p:extLst>
      <p:ext uri="{BB962C8B-B14F-4D97-AF65-F5344CB8AC3E}">
        <p14:creationId xmlns:p14="http://schemas.microsoft.com/office/powerpoint/2010/main" val="39972622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3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536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536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WordArt 4"/>
          <p:cNvSpPr>
            <a:spLocks noChangeArrowheads="1" noChangeShapeType="1" noTextEdit="1"/>
          </p:cNvSpPr>
          <p:nvPr/>
        </p:nvSpPr>
        <p:spPr bwMode="auto">
          <a:xfrm>
            <a:off x="3790950" y="2362200"/>
            <a:ext cx="4895850" cy="1828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6000" kern="10">
                <a:ln w="19050">
                  <a:solidFill>
                    <a:srgbClr val="FFCC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 panose="020B0806030902050204" pitchFamily="34" charset="0"/>
              </a:rPr>
              <a:t>France</a:t>
            </a:r>
          </a:p>
        </p:txBody>
      </p:sp>
    </p:spTree>
    <p:extLst>
      <p:ext uri="{BB962C8B-B14F-4D97-AF65-F5344CB8AC3E}">
        <p14:creationId xmlns:p14="http://schemas.microsoft.com/office/powerpoint/2010/main" val="135603001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Text Box 2"/>
          <p:cNvSpPr txBox="1">
            <a:spLocks noChangeArrowheads="1"/>
          </p:cNvSpPr>
          <p:nvPr/>
        </p:nvSpPr>
        <p:spPr bwMode="auto">
          <a:xfrm>
            <a:off x="1905000" y="152400"/>
            <a:ext cx="5334000" cy="1892826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3900" b="1" dirty="0">
                <a:solidFill>
                  <a:srgbClr val="FFCC00"/>
                </a:solidFill>
                <a:latin typeface="CheshireBroad" pitchFamily="2" charset="0"/>
              </a:rPr>
              <a:t>Raymond </a:t>
            </a:r>
            <a:r>
              <a:rPr lang="en-US" altLang="en-US" sz="3900" b="1" dirty="0" err="1">
                <a:solidFill>
                  <a:srgbClr val="FFCC00"/>
                </a:solidFill>
                <a:latin typeface="CheshireBroad" pitchFamily="2" charset="0"/>
              </a:rPr>
              <a:t>Poincaré</a:t>
            </a:r>
            <a:r>
              <a:rPr lang="en-US" altLang="en-US" sz="3900" b="1" dirty="0">
                <a:solidFill>
                  <a:srgbClr val="FFCC00"/>
                </a:solidFill>
                <a:latin typeface="CheshireBroad" pitchFamily="2" charset="0"/>
              </a:rPr>
              <a:t> &amp; the Conservative Right</a:t>
            </a:r>
          </a:p>
        </p:txBody>
      </p:sp>
      <p:pic>
        <p:nvPicPr>
          <p:cNvPr id="37891" name="Picture 5" descr="RaymondPoincare"/>
          <p:cNvPicPr>
            <a:picLocks noChangeAspect="1" noChangeArrowheads="1"/>
          </p:cNvPicPr>
          <p:nvPr/>
        </p:nvPicPr>
        <p:blipFill>
          <a:blip r:embed="rId2">
            <a:lum bright="-12000" contras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7600" y="533400"/>
            <a:ext cx="2946400" cy="5334000"/>
          </a:xfrm>
          <a:prstGeom prst="rect">
            <a:avLst/>
          </a:prstGeom>
          <a:noFill/>
          <a:ln w="9525">
            <a:solidFill>
              <a:srgbClr val="FFCC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85120" y="1395869"/>
            <a:ext cx="7168180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b="1" dirty="0"/>
              <a:t>He sent troops into the Ruhr in 1923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b="1" dirty="0"/>
              <a:t>Pushed for large-scale infrastructure reconstruction programs (Counting on German reparations to pay for them).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b="1" dirty="0"/>
              <a:t>After 1926-29: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800" b="1" dirty="0"/>
              <a:t>New Taxes and tightened tax collections.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800" b="1" dirty="0"/>
              <a:t>Drastic decline in gov’t spending that stabilized the franc. 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b="1" dirty="0"/>
              <a:t>The Recovery is slow…depression is imminent</a:t>
            </a:r>
          </a:p>
        </p:txBody>
      </p:sp>
    </p:spTree>
    <p:extLst>
      <p:ext uri="{BB962C8B-B14F-4D97-AF65-F5344CB8AC3E}">
        <p14:creationId xmlns:p14="http://schemas.microsoft.com/office/powerpoint/2010/main" val="251259003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581890" y="1674562"/>
            <a:ext cx="11046691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6600" b="1" kern="10" dirty="0">
                <a:ln w="19050">
                  <a:solidFill>
                    <a:srgbClr val="FFCC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 panose="020B0806030902050204" pitchFamily="34" charset="0"/>
              </a:rPr>
              <a:t>By 1924 </a:t>
            </a:r>
          </a:p>
          <a:p>
            <a:pPr algn="ctr"/>
            <a:endParaRPr lang="en-US" sz="6600" b="1" kern="10" dirty="0">
              <a:ln w="19050">
                <a:solidFill>
                  <a:srgbClr val="FFCC00"/>
                </a:solidFill>
                <a:round/>
                <a:headEnd/>
                <a:tailEnd/>
              </a:ln>
              <a:solidFill>
                <a:srgbClr val="FF0000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Impact" panose="020B0806030902050204" pitchFamily="34" charset="0"/>
            </a:endParaRPr>
          </a:p>
          <a:p>
            <a:pPr algn="ctr"/>
            <a:r>
              <a:rPr lang="en-US" sz="5400" kern="10" dirty="0">
                <a:ln w="19050">
                  <a:solidFill>
                    <a:srgbClr val="FFCC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 panose="020B0806030902050204" pitchFamily="34" charset="0"/>
              </a:rPr>
              <a:t>Depression Engulfs the European Continent</a:t>
            </a:r>
            <a:endParaRPr lang="en-US" sz="6600" kern="10" dirty="0">
              <a:ln w="19050">
                <a:solidFill>
                  <a:srgbClr val="FFCC00"/>
                </a:solidFill>
                <a:round/>
                <a:headEnd/>
                <a:tailEnd/>
              </a:ln>
              <a:solidFill>
                <a:srgbClr val="FF0000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Impact" panose="020B080603090205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7929991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WordArt 2"/>
          <p:cNvSpPr>
            <a:spLocks noChangeArrowheads="1" noChangeShapeType="1" noTextEdit="1"/>
          </p:cNvSpPr>
          <p:nvPr/>
        </p:nvSpPr>
        <p:spPr bwMode="auto">
          <a:xfrm>
            <a:off x="3888509" y="1457037"/>
            <a:ext cx="5029200" cy="3886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6000" kern="10" dirty="0">
                <a:ln w="19050">
                  <a:solidFill>
                    <a:srgbClr val="FFCC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 panose="020B0806030902050204" pitchFamily="34" charset="0"/>
              </a:rPr>
              <a:t>Collective</a:t>
            </a:r>
          </a:p>
          <a:p>
            <a:pPr algn="ctr"/>
            <a:r>
              <a:rPr lang="en-US" sz="6000" kern="10" dirty="0">
                <a:ln w="19050">
                  <a:solidFill>
                    <a:srgbClr val="FFCC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 panose="020B0806030902050204" pitchFamily="34" charset="0"/>
              </a:rPr>
              <a:t>Security</a:t>
            </a:r>
          </a:p>
        </p:txBody>
      </p:sp>
    </p:spTree>
    <p:extLst>
      <p:ext uri="{BB962C8B-B14F-4D97-AF65-F5344CB8AC3E}">
        <p14:creationId xmlns:p14="http://schemas.microsoft.com/office/powerpoint/2010/main" val="73218547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788" name="Rectangle 4"/>
          <p:cNvSpPr>
            <a:spLocks noGrp="1" noChangeArrowheads="1"/>
          </p:cNvSpPr>
          <p:nvPr>
            <p:ph type="ctrTitle"/>
          </p:nvPr>
        </p:nvSpPr>
        <p:spPr>
          <a:xfrm>
            <a:off x="1524000" y="1676400"/>
            <a:ext cx="9144000" cy="1924050"/>
          </a:xfrm>
        </p:spPr>
        <p:txBody>
          <a:bodyPr anchor="ctr"/>
          <a:lstStyle/>
          <a:p>
            <a:r>
              <a:rPr lang="en-US" altLang="en-US" b="1">
                <a:latin typeface="Comic Sans MS" panose="030F0702030302020204" pitchFamily="66" charset="0"/>
              </a:rPr>
              <a:t>The League of Nations</a:t>
            </a:r>
          </a:p>
        </p:txBody>
      </p:sp>
      <p:sp>
        <p:nvSpPr>
          <p:cNvPr id="246789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2895600" y="3886200"/>
            <a:ext cx="6400800" cy="1752600"/>
          </a:xfrm>
        </p:spPr>
        <p:txBody>
          <a:bodyPr/>
          <a:lstStyle/>
          <a:p>
            <a:r>
              <a:rPr lang="en-US" altLang="en-US" sz="3200" b="1" i="1">
                <a:latin typeface="Comic Sans MS" panose="030F0702030302020204" pitchFamily="66" charset="0"/>
              </a:rPr>
              <a:t>Between the Wars</a:t>
            </a:r>
          </a:p>
          <a:p>
            <a:endParaRPr lang="en-US" altLang="en-US" sz="3200"/>
          </a:p>
        </p:txBody>
      </p:sp>
    </p:spTree>
    <p:extLst>
      <p:ext uri="{BB962C8B-B14F-4D97-AF65-F5344CB8AC3E}">
        <p14:creationId xmlns:p14="http://schemas.microsoft.com/office/powerpoint/2010/main" val="68376754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Text Box 2"/>
          <p:cNvSpPr txBox="1">
            <a:spLocks noChangeArrowheads="1"/>
          </p:cNvSpPr>
          <p:nvPr/>
        </p:nvSpPr>
        <p:spPr bwMode="auto">
          <a:xfrm>
            <a:off x="1828800" y="212726"/>
            <a:ext cx="8610600" cy="701675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sz="4000" b="1">
                <a:solidFill>
                  <a:srgbClr val="FFCC00"/>
                </a:solidFill>
                <a:latin typeface="CheshireBroad" pitchFamily="2" charset="0"/>
              </a:rPr>
              <a:t>League of Nations Members</a:t>
            </a:r>
          </a:p>
        </p:txBody>
      </p:sp>
      <p:pic>
        <p:nvPicPr>
          <p:cNvPr id="40963" name="Picture 14" descr="map-League of Nations"/>
          <p:cNvPicPr>
            <a:picLocks noChangeAspect="1" noChangeArrowheads="1"/>
          </p:cNvPicPr>
          <p:nvPr/>
        </p:nvPicPr>
        <p:blipFill>
          <a:blip r:embed="rId2">
            <a:lum bright="-6000" contrast="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7400" y="1187450"/>
            <a:ext cx="8153400" cy="5137150"/>
          </a:xfrm>
          <a:prstGeom prst="rect">
            <a:avLst/>
          </a:prstGeom>
          <a:noFill/>
          <a:ln w="9525">
            <a:solidFill>
              <a:srgbClr val="FFCC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463975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837" name="Rectangle 5"/>
          <p:cNvSpPr>
            <a:spLocks noGrp="1" noChangeArrowheads="1"/>
          </p:cNvSpPr>
          <p:nvPr>
            <p:ph sz="quarter" idx="1"/>
          </p:nvPr>
        </p:nvSpPr>
        <p:spPr>
          <a:xfrm>
            <a:off x="1981200" y="152400"/>
            <a:ext cx="4038600" cy="2185988"/>
          </a:xfrm>
        </p:spPr>
        <p:txBody>
          <a:bodyPr/>
          <a:lstStyle/>
          <a:p>
            <a:endParaRPr lang="en-US" altLang="en-US" sz="2400"/>
          </a:p>
        </p:txBody>
      </p:sp>
      <p:sp>
        <p:nvSpPr>
          <p:cNvPr id="248838" name="Rectangle 6"/>
          <p:cNvSpPr>
            <a:spLocks noGrp="1" noChangeArrowheads="1"/>
          </p:cNvSpPr>
          <p:nvPr>
            <p:ph sz="quarter" idx="2"/>
          </p:nvPr>
        </p:nvSpPr>
        <p:spPr>
          <a:xfrm>
            <a:off x="6172200" y="152400"/>
            <a:ext cx="4038600" cy="2185988"/>
          </a:xfrm>
        </p:spPr>
        <p:txBody>
          <a:bodyPr/>
          <a:lstStyle/>
          <a:p>
            <a:endParaRPr lang="en-US" altLang="en-US" sz="2400"/>
          </a:p>
        </p:txBody>
      </p:sp>
      <p:sp>
        <p:nvSpPr>
          <p:cNvPr id="248839" name="Rectangle 7"/>
          <p:cNvSpPr>
            <a:spLocks noGrp="1" noChangeArrowheads="1"/>
          </p:cNvSpPr>
          <p:nvPr>
            <p:ph type="body" sz="half" idx="3"/>
          </p:nvPr>
        </p:nvSpPr>
        <p:spPr>
          <a:xfrm>
            <a:off x="815009" y="3429000"/>
            <a:ext cx="10734261" cy="3429000"/>
          </a:xfrm>
        </p:spPr>
        <p:txBody>
          <a:bodyPr>
            <a:noAutofit/>
          </a:bodyPr>
          <a:lstStyle/>
          <a:p>
            <a:r>
              <a:rPr lang="en-US" altLang="en-US" sz="3200" b="1" dirty="0">
                <a:latin typeface="Comic Sans MS" panose="030F0702030302020204" pitchFamily="66" charset="0"/>
              </a:rPr>
              <a:t>The </a:t>
            </a:r>
            <a:r>
              <a:rPr lang="en-US" altLang="en-US" sz="3200" b="1" u="sng" dirty="0">
                <a:latin typeface="Comic Sans MS" panose="030F0702030302020204" pitchFamily="66" charset="0"/>
              </a:rPr>
              <a:t>Treaty of Versailles</a:t>
            </a:r>
            <a:r>
              <a:rPr lang="en-US" altLang="en-US" sz="3200" b="1" dirty="0">
                <a:latin typeface="Comic Sans MS" panose="030F0702030302020204" pitchFamily="66" charset="0"/>
              </a:rPr>
              <a:t> formed the </a:t>
            </a:r>
            <a:r>
              <a:rPr lang="en-US" altLang="en-US" sz="3200" b="1" i="1" u="sng" dirty="0">
                <a:latin typeface="Comic Sans MS" panose="030F0702030302020204" pitchFamily="66" charset="0"/>
              </a:rPr>
              <a:t>League of Nations</a:t>
            </a:r>
            <a:r>
              <a:rPr lang="en-US" altLang="en-US" sz="3200" b="1" dirty="0">
                <a:latin typeface="Comic Sans MS" panose="030F0702030302020204" pitchFamily="66" charset="0"/>
              </a:rPr>
              <a:t>, +</a:t>
            </a:r>
            <a:r>
              <a:rPr lang="en-US" altLang="en-US" sz="3200" b="1" u="sng" dirty="0">
                <a:latin typeface="Comic Sans MS" panose="030F0702030302020204" pitchFamily="66" charset="0"/>
              </a:rPr>
              <a:t>40 countries - settle problems through negotiation</a:t>
            </a:r>
            <a:r>
              <a:rPr lang="en-US" altLang="en-US" sz="3200" b="1" dirty="0">
                <a:latin typeface="Comic Sans MS" panose="030F0702030302020204" pitchFamily="66" charset="0"/>
              </a:rPr>
              <a:t>, </a:t>
            </a:r>
            <a:r>
              <a:rPr lang="en-US" altLang="en-US" sz="3200" b="1" u="sng" dirty="0">
                <a:latin typeface="Comic Sans MS" panose="030F0702030302020204" pitchFamily="66" charset="0"/>
              </a:rPr>
              <a:t>not war</a:t>
            </a:r>
            <a:r>
              <a:rPr lang="en-US" altLang="en-US" sz="3200" b="1" dirty="0">
                <a:latin typeface="Comic Sans MS" panose="030F0702030302020204" pitchFamily="66" charset="0"/>
              </a:rPr>
              <a:t>.</a:t>
            </a:r>
          </a:p>
          <a:p>
            <a:r>
              <a:rPr lang="en-US" altLang="en-US" sz="3200" b="1" dirty="0">
                <a:latin typeface="Comic Sans MS" panose="030F0702030302020204" pitchFamily="66" charset="0"/>
              </a:rPr>
              <a:t>The countries that joined the League of Nations promised to take </a:t>
            </a:r>
            <a:r>
              <a:rPr lang="en-US" altLang="en-US" sz="3200" b="1" u="sng" dirty="0">
                <a:latin typeface="Comic Sans MS" panose="030F0702030302020204" pitchFamily="66" charset="0"/>
              </a:rPr>
              <a:t>cooperative economic and military action</a:t>
            </a:r>
            <a:r>
              <a:rPr lang="en-US" altLang="en-US" sz="3200" b="1" dirty="0">
                <a:latin typeface="Comic Sans MS" panose="030F0702030302020204" pitchFamily="66" charset="0"/>
              </a:rPr>
              <a:t> against any </a:t>
            </a:r>
            <a:r>
              <a:rPr lang="en-US" altLang="en-US" sz="3200" b="1" u="sng" dirty="0">
                <a:latin typeface="Comic Sans MS" panose="030F0702030302020204" pitchFamily="66" charset="0"/>
              </a:rPr>
              <a:t>aggressor</a:t>
            </a:r>
            <a:r>
              <a:rPr lang="en-US" altLang="en-US" sz="3200" b="1" dirty="0">
                <a:latin typeface="Comic Sans MS" panose="030F0702030302020204" pitchFamily="66" charset="0"/>
              </a:rPr>
              <a:t> state.</a:t>
            </a:r>
            <a:r>
              <a:rPr lang="en-US" altLang="en-US" sz="3200" b="1" i="1" u="sng" dirty="0">
                <a:latin typeface="Comic Sans MS" panose="030F0702030302020204" pitchFamily="66" charset="0"/>
              </a:rPr>
              <a:t> </a:t>
            </a:r>
          </a:p>
        </p:txBody>
      </p:sp>
      <p:pic>
        <p:nvPicPr>
          <p:cNvPr id="248841" name="Picture 9" descr="nac_leaguenations_2092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4600" y="0"/>
            <a:ext cx="4343400" cy="3124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8843" name="Picture 11" descr="image?id=93152&amp;rendTypeId=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1"/>
            <a:ext cx="4800600" cy="31241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75671314"/>
      </p:ext>
    </p:extLst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D49EAB-F052-49EF-8EFF-9FB238A58E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>
                <a:solidFill>
                  <a:srgbClr val="FF0000"/>
                </a:solidFill>
              </a:rPr>
              <a:t>Learning Targets and </a:t>
            </a:r>
            <a:r>
              <a:rPr lang="en-US" b="1" i="1" dirty="0">
                <a:solidFill>
                  <a:schemeClr val="tx1">
                    <a:lumMod val="75000"/>
                  </a:schemeClr>
                </a:solidFill>
              </a:rPr>
              <a:t>Intentions of the Lesson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AB15072-4089-4CA2-8145-DF61122C8EA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71413"/>
            <a:ext cx="10820400" cy="4790113"/>
          </a:xfrm>
        </p:spPr>
        <p:txBody>
          <a:bodyPr>
            <a:normAutofit/>
          </a:bodyPr>
          <a:lstStyle/>
          <a:p>
            <a:r>
              <a:rPr lang="en-US" sz="3200" b="1" i="1" dirty="0">
                <a:highlight>
                  <a:srgbClr val="FF0000"/>
                </a:highlight>
              </a:rPr>
              <a:t>I Want Students to</a:t>
            </a:r>
            <a:r>
              <a:rPr lang="en-US" sz="3200" b="1" dirty="0">
                <a:highlight>
                  <a:srgbClr val="FF0000"/>
                </a:highlight>
              </a:rPr>
              <a:t>: </a:t>
            </a:r>
            <a:br>
              <a:rPr lang="en-US" sz="3200" b="1" i="1" dirty="0">
                <a:highlight>
                  <a:srgbClr val="FF0000"/>
                </a:highlight>
              </a:rPr>
            </a:br>
            <a:r>
              <a:rPr lang="en-US" sz="3200" b="1" i="1" dirty="0">
                <a:highlight>
                  <a:srgbClr val="FF0000"/>
                </a:highlight>
              </a:rPr>
              <a:t>1.  KNOW</a:t>
            </a:r>
            <a:r>
              <a:rPr lang="en-US" sz="3200" b="1" i="1" dirty="0"/>
              <a:t> </a:t>
            </a:r>
            <a:r>
              <a:rPr lang="en-US" sz="3200" b="1" dirty="0"/>
              <a:t>why discontent with the Treaty of Versailles and a weak League of Nations caused problems during the inter-war years.  </a:t>
            </a:r>
            <a:r>
              <a:rPr lang="en-US" sz="3200" b="1" dirty="0">
                <a:highlight>
                  <a:srgbClr val="FF0000"/>
                </a:highlight>
              </a:rPr>
              <a:t>2. </a:t>
            </a:r>
            <a:r>
              <a:rPr lang="en-US" sz="3200" b="1" i="1" dirty="0">
                <a:highlight>
                  <a:srgbClr val="FF0000"/>
                </a:highlight>
              </a:rPr>
              <a:t>UNDERSTAND</a:t>
            </a:r>
            <a:r>
              <a:rPr lang="en-US" sz="3200" b="1" i="1" dirty="0"/>
              <a:t> </a:t>
            </a:r>
            <a:r>
              <a:rPr lang="en-US" sz="3200" b="1" dirty="0"/>
              <a:t>and explain the various pacts of collective security as instruments to prevent future wars (i.e. League of Nations, Locarno Pact, Kellogg-Briand, etc.).  </a:t>
            </a:r>
            <a:r>
              <a:rPr lang="en-US" sz="3200" b="1" dirty="0">
                <a:highlight>
                  <a:srgbClr val="FF0000"/>
                </a:highlight>
              </a:rPr>
              <a:t>3.  </a:t>
            </a:r>
            <a:r>
              <a:rPr lang="en-US" sz="3200" b="1" dirty="0"/>
              <a:t>Complete a guided reading activity and a graphic organizer on </a:t>
            </a:r>
            <a:r>
              <a:rPr lang="en-US" sz="3200" b="1" i="1" dirty="0"/>
              <a:t>Collective Security</a:t>
            </a:r>
            <a:r>
              <a:rPr lang="en-US" sz="3200" b="1" dirty="0"/>
              <a:t> </a:t>
            </a:r>
            <a:r>
              <a:rPr lang="en-US" sz="3200" b="1" dirty="0">
                <a:highlight>
                  <a:srgbClr val="FF0000"/>
                </a:highlight>
              </a:rPr>
              <a:t>(</a:t>
            </a:r>
            <a:r>
              <a:rPr lang="en-US" sz="3200" b="1" i="1" dirty="0">
                <a:highlight>
                  <a:srgbClr val="FF0000"/>
                </a:highlight>
              </a:rPr>
              <a:t>SKILL).</a:t>
            </a:r>
            <a:endParaRPr lang="en-US" sz="3200" dirty="0">
              <a:highlight>
                <a:srgbClr val="FF0000"/>
              </a:highlight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395359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885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1524000" y="228600"/>
            <a:ext cx="9144000" cy="2743200"/>
          </a:xfrm>
        </p:spPr>
        <p:txBody>
          <a:bodyPr/>
          <a:lstStyle/>
          <a:p>
            <a:r>
              <a:rPr lang="en-US" altLang="en-US" sz="2800" b="1">
                <a:latin typeface="Comic Sans MS" panose="030F0702030302020204" pitchFamily="66" charset="0"/>
              </a:rPr>
              <a:t>The </a:t>
            </a:r>
            <a:r>
              <a:rPr lang="en-US" altLang="en-US" sz="2800" b="1" u="sng">
                <a:latin typeface="Comic Sans MS" panose="030F0702030302020204" pitchFamily="66" charset="0"/>
              </a:rPr>
              <a:t>United States never joined</a:t>
            </a:r>
            <a:r>
              <a:rPr lang="en-US" altLang="en-US" sz="2800" b="1">
                <a:latin typeface="Comic Sans MS" panose="030F0702030302020204" pitchFamily="66" charset="0"/>
              </a:rPr>
              <a:t> the league due to </a:t>
            </a:r>
            <a:r>
              <a:rPr lang="en-US" altLang="en-US" sz="2800" b="1" u="sng">
                <a:latin typeface="Comic Sans MS" panose="030F0702030302020204" pitchFamily="66" charset="0"/>
              </a:rPr>
              <a:t>fears</a:t>
            </a:r>
            <a:r>
              <a:rPr lang="en-US" altLang="en-US" sz="2800" b="1">
                <a:latin typeface="Comic Sans MS" panose="030F0702030302020204" pitchFamily="66" charset="0"/>
              </a:rPr>
              <a:t> that participation in it might </a:t>
            </a:r>
            <a:r>
              <a:rPr lang="en-US" altLang="en-US" sz="2800" b="1" u="sng">
                <a:latin typeface="Comic Sans MS" panose="030F0702030302020204" pitchFamily="66" charset="0"/>
              </a:rPr>
              <a:t>drag the country</a:t>
            </a:r>
            <a:r>
              <a:rPr lang="en-US" altLang="en-US" sz="2800" b="1">
                <a:latin typeface="Comic Sans MS" panose="030F0702030302020204" pitchFamily="66" charset="0"/>
              </a:rPr>
              <a:t> into </a:t>
            </a:r>
            <a:r>
              <a:rPr lang="en-US" altLang="en-US" sz="2800" b="1" u="sng">
                <a:latin typeface="Comic Sans MS" panose="030F0702030302020204" pitchFamily="66" charset="0"/>
              </a:rPr>
              <a:t>future European wars</a:t>
            </a:r>
            <a:r>
              <a:rPr lang="en-US" altLang="en-US" sz="2800" b="1">
                <a:latin typeface="Comic Sans MS" panose="030F0702030302020204" pitchFamily="66" charset="0"/>
              </a:rPr>
              <a:t>.</a:t>
            </a:r>
          </a:p>
          <a:p>
            <a:r>
              <a:rPr lang="en-US" altLang="en-US" sz="2800" b="1">
                <a:latin typeface="Comic Sans MS" panose="030F0702030302020204" pitchFamily="66" charset="0"/>
              </a:rPr>
              <a:t>In </a:t>
            </a:r>
            <a:r>
              <a:rPr lang="en-US" altLang="en-US" sz="2800" b="1" u="sng">
                <a:latin typeface="Comic Sans MS" panose="030F0702030302020204" pitchFamily="66" charset="0"/>
              </a:rPr>
              <a:t>refusing to join</a:t>
            </a:r>
            <a:r>
              <a:rPr lang="en-US" altLang="en-US" sz="2800" b="1">
                <a:latin typeface="Comic Sans MS" panose="030F0702030302020204" pitchFamily="66" charset="0"/>
              </a:rPr>
              <a:t>, the </a:t>
            </a:r>
            <a:r>
              <a:rPr lang="en-US" altLang="en-US" sz="2800" b="1" u="sng">
                <a:latin typeface="Comic Sans MS" panose="030F0702030302020204" pitchFamily="66" charset="0"/>
              </a:rPr>
              <a:t>United States weakened the League of Nations</a:t>
            </a:r>
            <a:r>
              <a:rPr lang="en-US" altLang="en-US" sz="2800" b="1">
                <a:latin typeface="Comic Sans MS" panose="030F0702030302020204" pitchFamily="66" charset="0"/>
              </a:rPr>
              <a:t>.</a:t>
            </a:r>
          </a:p>
        </p:txBody>
      </p:sp>
      <p:sp>
        <p:nvSpPr>
          <p:cNvPr id="250886" name="Rectangle 6"/>
          <p:cNvSpPr>
            <a:spLocks noGrp="1" noChangeArrowheads="1"/>
          </p:cNvSpPr>
          <p:nvPr>
            <p:ph sz="half" idx="2"/>
          </p:nvPr>
        </p:nvSpPr>
        <p:spPr/>
        <p:txBody>
          <a:bodyPr/>
          <a:lstStyle/>
          <a:p>
            <a:endParaRPr lang="en-US" altLang="en-US" sz="2800"/>
          </a:p>
        </p:txBody>
      </p:sp>
      <p:pic>
        <p:nvPicPr>
          <p:cNvPr id="250888" name="Picture 8" descr="fs_LeagueOfNationsBuildi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800" y="2514600"/>
            <a:ext cx="6705600" cy="4343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0890" name="Picture 10" descr="476px-League_of_Nations_cartoon_from_Punch_-_Project_Gutenberg_eText_1661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2971800"/>
            <a:ext cx="4362450" cy="3886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31983906"/>
      </p:ext>
    </p:extLst>
  </p:cSld>
  <p:clrMapOvr>
    <a:masterClrMapping/>
  </p:clrMapOvr>
  <p:transition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37930" y="1803405"/>
            <a:ext cx="10482470" cy="1825096"/>
          </a:xfrm>
        </p:spPr>
        <p:txBody>
          <a:bodyPr/>
          <a:lstStyle/>
          <a:p>
            <a:pPr algn="ctr"/>
            <a:r>
              <a:rPr lang="en-US" b="1" dirty="0"/>
              <a:t>Problem with the League of Nations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427331"/>
            <a:ext cx="9448800" cy="685800"/>
          </a:xfrm>
        </p:spPr>
        <p:txBody>
          <a:bodyPr>
            <a:noAutofit/>
          </a:bodyPr>
          <a:lstStyle/>
          <a:p>
            <a:pPr algn="ctr"/>
            <a:r>
              <a:rPr lang="en-US" sz="6000" b="1" dirty="0">
                <a:solidFill>
                  <a:srgbClr val="FFFF00"/>
                </a:solidFill>
              </a:rPr>
              <a:t>No way to enforce their decisions</a:t>
            </a:r>
          </a:p>
        </p:txBody>
      </p:sp>
    </p:spTree>
    <p:extLst>
      <p:ext uri="{BB962C8B-B14F-4D97-AF65-F5344CB8AC3E}">
        <p14:creationId xmlns:p14="http://schemas.microsoft.com/office/powerpoint/2010/main" val="266886436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Text Box 2"/>
          <p:cNvSpPr txBox="1">
            <a:spLocks noChangeArrowheads="1"/>
          </p:cNvSpPr>
          <p:nvPr/>
        </p:nvSpPr>
        <p:spPr bwMode="auto">
          <a:xfrm>
            <a:off x="3220279" y="389698"/>
            <a:ext cx="8610600" cy="701675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sz="4000" b="1" dirty="0">
                <a:solidFill>
                  <a:srgbClr val="FFCC00"/>
                </a:solidFill>
                <a:latin typeface="CheshireBroad" pitchFamily="2" charset="0"/>
              </a:rPr>
              <a:t>Kellogg-Briand Pact:  1928</a:t>
            </a:r>
          </a:p>
        </p:txBody>
      </p:sp>
      <p:pic>
        <p:nvPicPr>
          <p:cNvPr id="46083" name="Picture 10" descr="Kellogg-Briand Pact"/>
          <p:cNvPicPr>
            <a:picLocks noChangeAspect="1" noChangeArrowheads="1"/>
          </p:cNvPicPr>
          <p:nvPr/>
        </p:nvPicPr>
        <p:blipFill>
          <a:blip r:embed="rId2">
            <a:lum bright="6000" contras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21"/>
          <a:stretch>
            <a:fillRect/>
          </a:stretch>
        </p:blipFill>
        <p:spPr bwMode="auto">
          <a:xfrm>
            <a:off x="4356653" y="2203176"/>
            <a:ext cx="4114800" cy="2299250"/>
          </a:xfrm>
          <a:prstGeom prst="rect">
            <a:avLst/>
          </a:prstGeom>
          <a:noFill/>
          <a:ln w="9525">
            <a:solidFill>
              <a:srgbClr val="FFCC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515" name="Text Box 11"/>
          <p:cNvSpPr txBox="1">
            <a:spLocks noChangeArrowheads="1"/>
          </p:cNvSpPr>
          <p:nvPr/>
        </p:nvSpPr>
        <p:spPr bwMode="auto">
          <a:xfrm>
            <a:off x="159026" y="4807227"/>
            <a:ext cx="12032974" cy="1815882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39725" indent="-339725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>
                <a:srgbClr val="FF0000"/>
              </a:buClr>
              <a:buSzPct val="110000"/>
              <a:buFont typeface="Wingdings" panose="05000000000000000000" pitchFamily="2" charset="2"/>
              <a:buChar char="§"/>
            </a:pPr>
            <a:r>
              <a:rPr lang="en-US" altLang="en-US" sz="3200" dirty="0">
                <a:latin typeface="Comic Sans MS" panose="030F0702030302020204" pitchFamily="66" charset="0"/>
              </a:rPr>
              <a:t>15 nations committed to outlawing aggression and war for settling </a:t>
            </a:r>
            <a:r>
              <a:rPr lang="en-US" altLang="en-US" sz="3200" dirty="0">
                <a:solidFill>
                  <a:srgbClr val="FFFF00"/>
                </a:solidFill>
                <a:latin typeface="Comic Sans MS" panose="030F0702030302020204" pitchFamily="66" charset="0"/>
              </a:rPr>
              <a:t>disputes…It is against international law to wage war</a:t>
            </a:r>
          </a:p>
          <a:p>
            <a:pPr eaLnBrk="1" hangingPunct="1">
              <a:spcBef>
                <a:spcPct val="50000"/>
              </a:spcBef>
              <a:buClr>
                <a:srgbClr val="FF0000"/>
              </a:buClr>
              <a:buSzPct val="110000"/>
              <a:buFont typeface="Wingdings" panose="05000000000000000000" pitchFamily="2" charset="2"/>
              <a:buChar char="§"/>
            </a:pPr>
            <a:r>
              <a:rPr lang="en-US" altLang="en-US" sz="3200" u="sng" dirty="0">
                <a:latin typeface="Comic Sans MS" panose="030F0702030302020204" pitchFamily="66" charset="0"/>
              </a:rPr>
              <a:t>Problem</a:t>
            </a:r>
            <a:r>
              <a:rPr lang="en-US" altLang="en-US" sz="3200" dirty="0">
                <a:latin typeface="Comic Sans MS" panose="030F0702030302020204" pitchFamily="66" charset="0"/>
              </a:rPr>
              <a:t> </a:t>
            </a:r>
            <a:r>
              <a:rPr lang="en-US" altLang="en-US" sz="3200" dirty="0">
                <a:latin typeface="Comic Sans MS" panose="030F0702030302020204" pitchFamily="66" charset="0"/>
                <a:sym typeface="Wingdings" panose="05000000000000000000" pitchFamily="2" charset="2"/>
              </a:rPr>
              <a:t> no way of enforcement.</a:t>
            </a:r>
            <a:endParaRPr lang="en-US" altLang="en-US" sz="3200" dirty="0">
              <a:latin typeface="Comic Sans MS" panose="030F0702030302020204" pitchFamily="66" charset="0"/>
            </a:endParaRPr>
          </a:p>
        </p:txBody>
      </p:sp>
      <p:sp>
        <p:nvSpPr>
          <p:cNvPr id="3" name="Oval 2"/>
          <p:cNvSpPr/>
          <p:nvPr/>
        </p:nvSpPr>
        <p:spPr>
          <a:xfrm>
            <a:off x="10005392" y="2541109"/>
            <a:ext cx="1987826" cy="134509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/>
              <a:t>France</a:t>
            </a:r>
          </a:p>
        </p:txBody>
      </p:sp>
      <p:sp>
        <p:nvSpPr>
          <p:cNvPr id="7" name="Oval 6"/>
          <p:cNvSpPr/>
          <p:nvPr/>
        </p:nvSpPr>
        <p:spPr>
          <a:xfrm>
            <a:off x="318052" y="2826027"/>
            <a:ext cx="1868556" cy="105354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b="1" dirty="0"/>
              <a:t>USA</a:t>
            </a:r>
            <a:endParaRPr lang="en-US" b="1" dirty="0"/>
          </a:p>
        </p:txBody>
      </p:sp>
      <p:cxnSp>
        <p:nvCxnSpPr>
          <p:cNvPr id="5" name="Straight Arrow Connector 4"/>
          <p:cNvCxnSpPr/>
          <p:nvPr/>
        </p:nvCxnSpPr>
        <p:spPr>
          <a:xfrm flipH="1">
            <a:off x="2186608" y="1091373"/>
            <a:ext cx="3061253" cy="1734654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>
            <a:off x="7335078" y="1091373"/>
            <a:ext cx="2902226" cy="1449736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228092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Text Box 2"/>
          <p:cNvSpPr txBox="1">
            <a:spLocks noChangeArrowheads="1"/>
          </p:cNvSpPr>
          <p:nvPr/>
        </p:nvSpPr>
        <p:spPr bwMode="auto">
          <a:xfrm>
            <a:off x="1828800" y="212726"/>
            <a:ext cx="8610600" cy="701675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sz="4000" b="1">
                <a:solidFill>
                  <a:srgbClr val="FFCC00"/>
                </a:solidFill>
                <a:latin typeface="CheshireBroad" pitchFamily="2" charset="0"/>
              </a:rPr>
              <a:t>Locarno Pact:  1925</a:t>
            </a:r>
          </a:p>
        </p:txBody>
      </p:sp>
      <p:pic>
        <p:nvPicPr>
          <p:cNvPr id="44035" name="Picture 3" descr="Locarno Conference-1"/>
          <p:cNvPicPr>
            <a:picLocks noChangeAspect="1" noChangeArrowheads="1"/>
          </p:cNvPicPr>
          <p:nvPr/>
        </p:nvPicPr>
        <p:blipFill>
          <a:blip r:embed="rId2">
            <a:lum contras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0801" y="1376364"/>
            <a:ext cx="7191375" cy="4719637"/>
          </a:xfrm>
          <a:prstGeom prst="rect">
            <a:avLst/>
          </a:prstGeom>
          <a:noFill/>
          <a:ln w="9525">
            <a:solidFill>
              <a:srgbClr val="FFCC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27975790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Text Box 2"/>
          <p:cNvSpPr txBox="1">
            <a:spLocks noChangeArrowheads="1"/>
          </p:cNvSpPr>
          <p:nvPr/>
        </p:nvSpPr>
        <p:spPr bwMode="auto">
          <a:xfrm>
            <a:off x="1828800" y="152401"/>
            <a:ext cx="8610600" cy="701675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sz="4000" b="1">
                <a:solidFill>
                  <a:srgbClr val="FFCC00"/>
                </a:solidFill>
                <a:latin typeface="CheshireBroad" pitchFamily="2" charset="0"/>
              </a:rPr>
              <a:t>Locarno Pact:  1925</a:t>
            </a:r>
          </a:p>
        </p:txBody>
      </p:sp>
      <p:pic>
        <p:nvPicPr>
          <p:cNvPr id="45059" name="Picture 3" descr="Locarno"/>
          <p:cNvPicPr>
            <a:picLocks noChangeAspect="1" noChangeArrowheads="1"/>
          </p:cNvPicPr>
          <p:nvPr/>
        </p:nvPicPr>
        <p:blipFill>
          <a:blip r:embed="rId2">
            <a:lum contras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375" r="6250"/>
          <a:stretch>
            <a:fillRect/>
          </a:stretch>
        </p:blipFill>
        <p:spPr bwMode="auto">
          <a:xfrm>
            <a:off x="4114800" y="1665288"/>
            <a:ext cx="4114800" cy="26915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5060" name="Text Box 4"/>
          <p:cNvSpPr txBox="1">
            <a:spLocks noChangeArrowheads="1"/>
          </p:cNvSpPr>
          <p:nvPr/>
        </p:nvSpPr>
        <p:spPr bwMode="auto">
          <a:xfrm>
            <a:off x="8305800" y="2362200"/>
            <a:ext cx="3352800" cy="1384995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2800" dirty="0">
                <a:latin typeface="Comic Sans MS" panose="030F0702030302020204" pitchFamily="66" charset="0"/>
              </a:rPr>
              <a:t>Gustave</a:t>
            </a:r>
            <a:br>
              <a:rPr lang="en-US" altLang="en-US" sz="2800" dirty="0">
                <a:latin typeface="Comic Sans MS" panose="030F0702030302020204" pitchFamily="66" charset="0"/>
              </a:rPr>
            </a:br>
            <a:r>
              <a:rPr lang="en-US" altLang="en-US" sz="2800" dirty="0">
                <a:latin typeface="Comic Sans MS" panose="030F0702030302020204" pitchFamily="66" charset="0"/>
              </a:rPr>
              <a:t>Stresemann</a:t>
            </a:r>
            <a:br>
              <a:rPr lang="en-US" altLang="en-US" sz="2800" dirty="0">
                <a:latin typeface="Comic Sans MS" panose="030F0702030302020204" pitchFamily="66" charset="0"/>
              </a:rPr>
            </a:br>
            <a:r>
              <a:rPr lang="en-US" altLang="en-US" sz="2800" dirty="0">
                <a:latin typeface="Comic Sans MS" panose="030F0702030302020204" pitchFamily="66" charset="0"/>
              </a:rPr>
              <a:t>(Ger.)</a:t>
            </a:r>
          </a:p>
        </p:txBody>
      </p:sp>
      <p:sp>
        <p:nvSpPr>
          <p:cNvPr id="45061" name="Text Box 5"/>
          <p:cNvSpPr txBox="1">
            <a:spLocks noChangeArrowheads="1"/>
          </p:cNvSpPr>
          <p:nvPr/>
        </p:nvSpPr>
        <p:spPr bwMode="auto">
          <a:xfrm>
            <a:off x="1510748" y="2507902"/>
            <a:ext cx="2451652" cy="1384995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50000"/>
              </a:spcBef>
            </a:pPr>
            <a:r>
              <a:rPr lang="en-US" altLang="en-US" sz="2800" dirty="0">
                <a:latin typeface="Comic Sans MS" panose="030F0702030302020204" pitchFamily="66" charset="0"/>
              </a:rPr>
              <a:t>Aristide</a:t>
            </a:r>
            <a:br>
              <a:rPr lang="en-US" altLang="en-US" sz="2800" dirty="0">
                <a:latin typeface="Comic Sans MS" panose="030F0702030302020204" pitchFamily="66" charset="0"/>
              </a:rPr>
            </a:br>
            <a:r>
              <a:rPr lang="en-US" altLang="en-US" sz="2800" dirty="0">
                <a:latin typeface="Comic Sans MS" panose="030F0702030302020204" pitchFamily="66" charset="0"/>
              </a:rPr>
              <a:t>Briand</a:t>
            </a:r>
            <a:br>
              <a:rPr lang="en-US" altLang="en-US" sz="2800" dirty="0">
                <a:latin typeface="Comic Sans MS" panose="030F0702030302020204" pitchFamily="66" charset="0"/>
              </a:rPr>
            </a:br>
            <a:r>
              <a:rPr lang="en-US" altLang="en-US" sz="2800" dirty="0">
                <a:latin typeface="Comic Sans MS" panose="030F0702030302020204" pitchFamily="66" charset="0"/>
              </a:rPr>
              <a:t>(Fr.)</a:t>
            </a:r>
          </a:p>
        </p:txBody>
      </p:sp>
      <p:sp>
        <p:nvSpPr>
          <p:cNvPr id="45062" name="Text Box 6"/>
          <p:cNvSpPr txBox="1">
            <a:spLocks noChangeArrowheads="1"/>
          </p:cNvSpPr>
          <p:nvPr/>
        </p:nvSpPr>
        <p:spPr bwMode="auto">
          <a:xfrm>
            <a:off x="1828801" y="1006477"/>
            <a:ext cx="8328990" cy="584775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sz="3200" dirty="0">
                <a:latin typeface="Comic Sans MS" panose="030F0702030302020204" pitchFamily="66" charset="0"/>
              </a:rPr>
              <a:t>Austin Chamberlain (Br.)</a:t>
            </a:r>
          </a:p>
        </p:txBody>
      </p:sp>
      <p:sp>
        <p:nvSpPr>
          <p:cNvPr id="45063" name="Line 7"/>
          <p:cNvSpPr>
            <a:spLocks noChangeShapeType="1"/>
          </p:cNvSpPr>
          <p:nvPr/>
        </p:nvSpPr>
        <p:spPr bwMode="auto">
          <a:xfrm flipV="1">
            <a:off x="3962400" y="2971800"/>
            <a:ext cx="533400" cy="22860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5064" name="Line 8"/>
          <p:cNvSpPr>
            <a:spLocks noChangeShapeType="1"/>
          </p:cNvSpPr>
          <p:nvPr/>
        </p:nvSpPr>
        <p:spPr bwMode="auto">
          <a:xfrm flipH="1" flipV="1">
            <a:off x="7543800" y="2590800"/>
            <a:ext cx="762000" cy="7620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5065" name="Line 9"/>
          <p:cNvSpPr>
            <a:spLocks noChangeShapeType="1"/>
          </p:cNvSpPr>
          <p:nvPr/>
        </p:nvSpPr>
        <p:spPr bwMode="auto">
          <a:xfrm>
            <a:off x="6019800" y="1371600"/>
            <a:ext cx="0" cy="30480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5306" name="Text Box 10"/>
          <p:cNvSpPr txBox="1">
            <a:spLocks noChangeArrowheads="1"/>
          </p:cNvSpPr>
          <p:nvPr/>
        </p:nvSpPr>
        <p:spPr bwMode="auto">
          <a:xfrm>
            <a:off x="0" y="4721680"/>
            <a:ext cx="12192000" cy="2031325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0988" indent="-28098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>
                <a:srgbClr val="FF0000"/>
              </a:buClr>
              <a:buSzPct val="110000"/>
              <a:buFont typeface="Wingdings" panose="05000000000000000000" pitchFamily="2" charset="2"/>
              <a:buChar char="§"/>
            </a:pPr>
            <a:r>
              <a:rPr lang="en-US" altLang="en-US" sz="2800" dirty="0">
                <a:latin typeface="Comic Sans MS" panose="030F0702030302020204" pitchFamily="66" charset="0"/>
              </a:rPr>
              <a:t>Guaranteed the common boundaries of Belgium, France, and Germany as specified in the Treaty of Versailles of 1919. </a:t>
            </a:r>
          </a:p>
          <a:p>
            <a:pPr eaLnBrk="1" hangingPunct="1">
              <a:spcBef>
                <a:spcPct val="50000"/>
              </a:spcBef>
              <a:buClr>
                <a:srgbClr val="FF0000"/>
              </a:buClr>
              <a:buSzPct val="110000"/>
              <a:buFont typeface="Wingdings" panose="05000000000000000000" pitchFamily="2" charset="2"/>
              <a:buChar char="§"/>
            </a:pPr>
            <a:r>
              <a:rPr lang="en-US" altLang="en-US" sz="2800" dirty="0">
                <a:latin typeface="Comic Sans MS" panose="030F0702030302020204" pitchFamily="66" charset="0"/>
              </a:rPr>
              <a:t>Germany signed treaties with Poland and Czechoslovakia, agreeing to change the eastern borders of Germany by arbitration only. </a:t>
            </a:r>
          </a:p>
        </p:txBody>
      </p:sp>
    </p:spTree>
    <p:extLst>
      <p:ext uri="{BB962C8B-B14F-4D97-AF65-F5344CB8AC3E}">
        <p14:creationId xmlns:p14="http://schemas.microsoft.com/office/powerpoint/2010/main" val="32925015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53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530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Text Box 2"/>
          <p:cNvSpPr txBox="1">
            <a:spLocks noChangeArrowheads="1"/>
          </p:cNvSpPr>
          <p:nvPr/>
        </p:nvSpPr>
        <p:spPr bwMode="auto">
          <a:xfrm>
            <a:off x="1828800" y="409576"/>
            <a:ext cx="8610600" cy="1311275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sz="4000" b="1">
                <a:solidFill>
                  <a:srgbClr val="FFCC00"/>
                </a:solidFill>
                <a:latin typeface="CheshireBroad" pitchFamily="2" charset="0"/>
              </a:rPr>
              <a:t>Washington Naval Conference</a:t>
            </a:r>
            <a:br>
              <a:rPr lang="en-US" altLang="en-US" sz="4000" b="1">
                <a:solidFill>
                  <a:srgbClr val="FFCC00"/>
                </a:solidFill>
                <a:latin typeface="CheshireBroad" pitchFamily="2" charset="0"/>
              </a:rPr>
            </a:br>
            <a:r>
              <a:rPr lang="en-US" altLang="en-US" sz="4000" b="1">
                <a:solidFill>
                  <a:srgbClr val="FFCC00"/>
                </a:solidFill>
                <a:latin typeface="CheshireBroad" pitchFamily="2" charset="0"/>
              </a:rPr>
              <a:t>[1921-1922]</a:t>
            </a:r>
          </a:p>
        </p:txBody>
      </p:sp>
      <p:pic>
        <p:nvPicPr>
          <p:cNvPr id="41987" name="Picture 6" descr="WashingtonNavalConference"/>
          <p:cNvPicPr>
            <a:picLocks noChangeAspect="1" noChangeArrowheads="1"/>
          </p:cNvPicPr>
          <p:nvPr/>
        </p:nvPicPr>
        <p:blipFill>
          <a:blip r:embed="rId2">
            <a:lum contras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47461" y="1908313"/>
            <a:ext cx="7851913" cy="3349488"/>
          </a:xfrm>
          <a:prstGeom prst="rect">
            <a:avLst/>
          </a:prstGeom>
          <a:noFill/>
          <a:ln w="9525">
            <a:solidFill>
              <a:srgbClr val="FFCC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988" name="Text Box 7"/>
          <p:cNvSpPr txBox="1">
            <a:spLocks noChangeArrowheads="1"/>
          </p:cNvSpPr>
          <p:nvPr/>
        </p:nvSpPr>
        <p:spPr bwMode="auto">
          <a:xfrm>
            <a:off x="1689652" y="5445263"/>
            <a:ext cx="11549269" cy="954107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2800" b="1" dirty="0">
                <a:latin typeface="Comic Sans MS" panose="030F0702030302020204" pitchFamily="66" charset="0"/>
              </a:rPr>
              <a:t>U. S.      Britain     Japan      France     Italy</a:t>
            </a:r>
            <a:br>
              <a:rPr lang="en-US" altLang="en-US" sz="2800" b="1" dirty="0">
                <a:latin typeface="Comic Sans MS" panose="030F0702030302020204" pitchFamily="66" charset="0"/>
              </a:rPr>
            </a:br>
            <a:r>
              <a:rPr lang="en-US" altLang="en-US" sz="2800" b="1" dirty="0">
                <a:latin typeface="Comic Sans MS" panose="030F0702030302020204" pitchFamily="66" charset="0"/>
              </a:rPr>
              <a:t>   5           5           3         1.67       1.67</a:t>
            </a:r>
          </a:p>
        </p:txBody>
      </p:sp>
    </p:spTree>
    <p:extLst>
      <p:ext uri="{BB962C8B-B14F-4D97-AF65-F5344CB8AC3E}">
        <p14:creationId xmlns:p14="http://schemas.microsoft.com/office/powerpoint/2010/main" val="2231123054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753533"/>
            <a:ext cx="12192000" cy="2801935"/>
          </a:xfrm>
        </p:spPr>
        <p:txBody>
          <a:bodyPr>
            <a:normAutofit fontScale="90000"/>
          </a:bodyPr>
          <a:lstStyle/>
          <a:p>
            <a:pPr algn="l"/>
            <a:r>
              <a:rPr lang="en-US" b="1" dirty="0">
                <a:solidFill>
                  <a:srgbClr val="FFC000"/>
                </a:solidFill>
                <a:highlight>
                  <a:srgbClr val="FF000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1.</a:t>
            </a:r>
            <a:r>
              <a:rPr lang="en-US" b="1" dirty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Read The Kellogg-Briand Pact, 1928 and answer the questions at the end of the passage.</a:t>
            </a:r>
            <a:br>
              <a:rPr lang="en-US" b="1" dirty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b="1" dirty="0">
                <a:solidFill>
                  <a:srgbClr val="FFC000"/>
                </a:solidFill>
                <a:highlight>
                  <a:srgbClr val="FF000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2.</a:t>
            </a:r>
            <a:r>
              <a:rPr lang="en-US" b="1" dirty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Complete the Collective Security Organizer</a:t>
            </a:r>
          </a:p>
        </p:txBody>
      </p:sp>
    </p:spTree>
    <p:extLst>
      <p:ext uri="{BB962C8B-B14F-4D97-AF65-F5344CB8AC3E}">
        <p14:creationId xmlns:p14="http://schemas.microsoft.com/office/powerpoint/2010/main" val="19096405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2"/>
          <p:cNvSpPr txBox="1">
            <a:spLocks noChangeArrowheads="1"/>
          </p:cNvSpPr>
          <p:nvPr/>
        </p:nvSpPr>
        <p:spPr bwMode="auto">
          <a:xfrm>
            <a:off x="1828800" y="76200"/>
            <a:ext cx="8610600" cy="64135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sz="3600" b="1">
                <a:solidFill>
                  <a:srgbClr val="FFCC00"/>
                </a:solidFill>
                <a:latin typeface="CheshireBroad" pitchFamily="2" charset="0"/>
              </a:rPr>
              <a:t>Europe in 1919</a:t>
            </a:r>
          </a:p>
        </p:txBody>
      </p:sp>
      <p:pic>
        <p:nvPicPr>
          <p:cNvPr id="3075" name="Picture 33" descr="map-Europe and the Middle East after the Peace Settlements of 1919-1920"/>
          <p:cNvPicPr>
            <a:picLocks noChangeAspect="1" noChangeArrowheads="1"/>
          </p:cNvPicPr>
          <p:nvPr/>
        </p:nvPicPr>
        <p:blipFill>
          <a:blip r:embed="rId2">
            <a:lum bright="-6000" contras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5600" y="762000"/>
            <a:ext cx="6400800" cy="5894388"/>
          </a:xfrm>
          <a:prstGeom prst="rect">
            <a:avLst/>
          </a:prstGeom>
          <a:noFill/>
          <a:ln w="9525">
            <a:solidFill>
              <a:srgbClr val="FFCC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161358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WordArt 4"/>
          <p:cNvSpPr>
            <a:spLocks noChangeArrowheads="1" noChangeShapeType="1" noTextEdit="1"/>
          </p:cNvSpPr>
          <p:nvPr/>
        </p:nvSpPr>
        <p:spPr bwMode="auto">
          <a:xfrm>
            <a:off x="3790950" y="2057400"/>
            <a:ext cx="4972050" cy="2286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6000" kern="10">
                <a:ln w="19050">
                  <a:solidFill>
                    <a:srgbClr val="FFCC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 panose="020B0806030902050204" pitchFamily="34" charset="0"/>
              </a:rPr>
              <a:t>Germany</a:t>
            </a:r>
          </a:p>
        </p:txBody>
      </p:sp>
    </p:spTree>
    <p:extLst>
      <p:ext uri="{BB962C8B-B14F-4D97-AF65-F5344CB8AC3E}">
        <p14:creationId xmlns:p14="http://schemas.microsoft.com/office/powerpoint/2010/main" val="32222718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2"/>
          <p:cNvSpPr txBox="1">
            <a:spLocks noChangeArrowheads="1"/>
          </p:cNvSpPr>
          <p:nvPr/>
        </p:nvSpPr>
        <p:spPr bwMode="auto">
          <a:xfrm>
            <a:off x="1828800" y="120651"/>
            <a:ext cx="8610600" cy="701675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sz="4000" b="1">
                <a:solidFill>
                  <a:srgbClr val="FFCC00"/>
                </a:solidFill>
                <a:latin typeface="CheshireBroad" pitchFamily="2" charset="0"/>
              </a:rPr>
              <a:t>From the German Point of View</a:t>
            </a:r>
          </a:p>
        </p:txBody>
      </p:sp>
      <p:pic>
        <p:nvPicPr>
          <p:cNvPr id="5123" name="Picture 3" descr="map-lands lost by Weima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38" r="1692"/>
          <a:stretch>
            <a:fillRect/>
          </a:stretch>
        </p:blipFill>
        <p:spPr bwMode="auto">
          <a:xfrm>
            <a:off x="1353127" y="981363"/>
            <a:ext cx="3429000" cy="5334000"/>
          </a:xfrm>
          <a:prstGeom prst="rect">
            <a:avLst/>
          </a:prstGeom>
          <a:noFill/>
          <a:ln w="9525">
            <a:solidFill>
              <a:srgbClr val="FFCC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124" name="Text Box 4"/>
          <p:cNvSpPr txBox="1">
            <a:spLocks noChangeArrowheads="1"/>
          </p:cNvSpPr>
          <p:nvPr/>
        </p:nvSpPr>
        <p:spPr bwMode="auto">
          <a:xfrm>
            <a:off x="5638800" y="1066801"/>
            <a:ext cx="46482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2000">
                <a:solidFill>
                  <a:schemeClr val="bg1"/>
                </a:solidFill>
                <a:latin typeface="Comic Sans MS" panose="030F0702030302020204" pitchFamily="66" charset="0"/>
                <a:sym typeface="Wingdings" panose="05000000000000000000" pitchFamily="2" charset="2"/>
              </a:rPr>
              <a:t> </a:t>
            </a:r>
            <a:r>
              <a:rPr lang="en-US" altLang="en-US" sz="2000" i="1">
                <a:solidFill>
                  <a:schemeClr val="bg1"/>
                </a:solidFill>
                <a:latin typeface="Comic Sans MS" panose="030F0702030302020204" pitchFamily="66" charset="0"/>
              </a:rPr>
              <a:t>Lost—but not forgotten country.</a:t>
            </a:r>
          </a:p>
        </p:txBody>
      </p:sp>
      <p:sp>
        <p:nvSpPr>
          <p:cNvPr id="5125" name="Text Box 5"/>
          <p:cNvSpPr txBox="1">
            <a:spLocks noChangeArrowheads="1"/>
          </p:cNvSpPr>
          <p:nvPr/>
        </p:nvSpPr>
        <p:spPr bwMode="auto">
          <a:xfrm>
            <a:off x="5103090" y="4826001"/>
            <a:ext cx="6978074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 typeface="Wingdings" panose="05000000000000000000" pitchFamily="2" charset="2"/>
              <a:buChar char="ß"/>
            </a:pPr>
            <a:r>
              <a:rPr lang="en-US" altLang="en-US" sz="2000" b="1" dirty="0">
                <a:latin typeface="Comic Sans MS" panose="030F0702030302020204" pitchFamily="66" charset="0"/>
                <a:sym typeface="Wingdings" panose="05000000000000000000" pitchFamily="2" charset="2"/>
              </a:rPr>
              <a:t> </a:t>
            </a:r>
            <a:r>
              <a:rPr lang="en-US" altLang="en-US" sz="2000" b="1" i="1" dirty="0">
                <a:latin typeface="Comic Sans MS" panose="030F0702030302020204" pitchFamily="66" charset="0"/>
                <a:sym typeface="Wingdings" panose="05000000000000000000" pitchFamily="2" charset="2"/>
              </a:rPr>
              <a:t>Into the heart </a:t>
            </a:r>
            <a:r>
              <a:rPr lang="en-US" altLang="en-US" sz="2000" b="1" i="1" dirty="0">
                <a:latin typeface="Comic Sans MS" panose="030F0702030302020204" pitchFamily="66" charset="0"/>
              </a:rPr>
              <a:t>You are to dig yourself these words</a:t>
            </a:r>
            <a:br>
              <a:rPr lang="en-US" altLang="en-US" sz="2000" b="1" i="1" dirty="0">
                <a:latin typeface="Comic Sans MS" panose="030F0702030302020204" pitchFamily="66" charset="0"/>
              </a:rPr>
            </a:br>
            <a:r>
              <a:rPr lang="en-US" altLang="en-US" sz="2000" b="1" i="1" dirty="0">
                <a:latin typeface="Comic Sans MS" panose="030F0702030302020204" pitchFamily="66" charset="0"/>
              </a:rPr>
              <a:t>           as into stone:</a:t>
            </a:r>
            <a:br>
              <a:rPr lang="en-US" altLang="en-US" sz="2000" b="1" i="1" dirty="0">
                <a:latin typeface="Comic Sans MS" panose="030F0702030302020204" pitchFamily="66" charset="0"/>
              </a:rPr>
            </a:br>
            <a:r>
              <a:rPr lang="en-US" altLang="en-US" sz="2000" b="1" i="1" dirty="0">
                <a:latin typeface="Comic Sans MS" panose="030F0702030302020204" pitchFamily="66" charset="0"/>
              </a:rPr>
              <a:t>    Which we have lost may not be truly lost!    </a:t>
            </a:r>
          </a:p>
        </p:txBody>
      </p:sp>
    </p:spTree>
    <p:extLst>
      <p:ext uri="{BB962C8B-B14F-4D97-AF65-F5344CB8AC3E}">
        <p14:creationId xmlns:p14="http://schemas.microsoft.com/office/powerpoint/2010/main" val="10232057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 Box 2"/>
          <p:cNvSpPr txBox="1">
            <a:spLocks noChangeArrowheads="1"/>
          </p:cNvSpPr>
          <p:nvPr/>
        </p:nvSpPr>
        <p:spPr bwMode="auto">
          <a:xfrm>
            <a:off x="1828800" y="349250"/>
            <a:ext cx="8610600" cy="64135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sz="3600" b="1">
                <a:solidFill>
                  <a:srgbClr val="FFCC00"/>
                </a:solidFill>
                <a:latin typeface="CheshireBroad" pitchFamily="2" charset="0"/>
              </a:rPr>
              <a:t>Maimed German WW I Veteran</a:t>
            </a:r>
          </a:p>
        </p:txBody>
      </p:sp>
      <p:pic>
        <p:nvPicPr>
          <p:cNvPr id="6147" name="Picture 4" descr="maimed German veteran"/>
          <p:cNvPicPr>
            <a:picLocks noChangeAspect="1" noChangeArrowheads="1"/>
          </p:cNvPicPr>
          <p:nvPr/>
        </p:nvPicPr>
        <p:blipFill>
          <a:blip r:embed="rId2">
            <a:lum contras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1" y="1600200"/>
            <a:ext cx="6200775" cy="4565650"/>
          </a:xfrm>
          <a:prstGeom prst="rect">
            <a:avLst/>
          </a:prstGeom>
          <a:noFill/>
          <a:ln w="9525">
            <a:solidFill>
              <a:srgbClr val="FFCC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4602235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 Box 2"/>
          <p:cNvSpPr txBox="1">
            <a:spLocks noChangeArrowheads="1"/>
          </p:cNvSpPr>
          <p:nvPr/>
        </p:nvSpPr>
        <p:spPr bwMode="auto">
          <a:xfrm>
            <a:off x="1828800" y="304801"/>
            <a:ext cx="8610600" cy="625475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sz="3500" b="1">
                <a:solidFill>
                  <a:srgbClr val="FFCC00"/>
                </a:solidFill>
                <a:latin typeface="CheshireBroad" pitchFamily="2" charset="0"/>
              </a:rPr>
              <a:t>The “Stabbed-in-the-Back” Theory</a:t>
            </a:r>
          </a:p>
        </p:txBody>
      </p:sp>
      <p:pic>
        <p:nvPicPr>
          <p:cNvPr id="7171" name="Picture 7" descr="hitler-ww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5600" y="1295401"/>
            <a:ext cx="6400800" cy="4633913"/>
          </a:xfrm>
          <a:prstGeom prst="rect">
            <a:avLst/>
          </a:prstGeom>
          <a:noFill/>
          <a:ln w="9525">
            <a:solidFill>
              <a:srgbClr val="FFCC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172" name="Oval 8"/>
          <p:cNvSpPr>
            <a:spLocks noChangeArrowheads="1"/>
          </p:cNvSpPr>
          <p:nvPr/>
        </p:nvSpPr>
        <p:spPr bwMode="auto">
          <a:xfrm>
            <a:off x="3429000" y="2133600"/>
            <a:ext cx="1371600" cy="1371600"/>
          </a:xfrm>
          <a:prstGeom prst="ellips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7173" name="Text Box 9"/>
          <p:cNvSpPr txBox="1">
            <a:spLocks noChangeArrowheads="1"/>
          </p:cNvSpPr>
          <p:nvPr/>
        </p:nvSpPr>
        <p:spPr bwMode="auto">
          <a:xfrm>
            <a:off x="3048000" y="6156325"/>
            <a:ext cx="6019800" cy="4572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sz="2400" dirty="0">
                <a:latin typeface="Comic Sans MS" panose="030F0702030302020204" pitchFamily="66" charset="0"/>
              </a:rPr>
              <a:t>Disgruntled German WWI veterans</a:t>
            </a:r>
          </a:p>
        </p:txBody>
      </p:sp>
    </p:spTree>
    <p:extLst>
      <p:ext uri="{BB962C8B-B14F-4D97-AF65-F5344CB8AC3E}">
        <p14:creationId xmlns:p14="http://schemas.microsoft.com/office/powerpoint/2010/main" val="344612783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 Box 2"/>
          <p:cNvSpPr txBox="1">
            <a:spLocks noChangeArrowheads="1"/>
          </p:cNvSpPr>
          <p:nvPr/>
        </p:nvSpPr>
        <p:spPr bwMode="auto">
          <a:xfrm>
            <a:off x="1828800" y="228600"/>
            <a:ext cx="8610600" cy="6858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sz="3900" b="1">
                <a:solidFill>
                  <a:srgbClr val="FFCC00"/>
                </a:solidFill>
                <a:latin typeface="CheshireBroad" pitchFamily="2" charset="0"/>
              </a:rPr>
              <a:t>German “Revolutions” [1918]</a:t>
            </a:r>
          </a:p>
        </p:txBody>
      </p:sp>
      <p:pic>
        <p:nvPicPr>
          <p:cNvPr id="8195" name="Picture 5" descr="map-Revolutions in Germany-1919-2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3200" y="1219200"/>
            <a:ext cx="6781800" cy="5278438"/>
          </a:xfrm>
          <a:prstGeom prst="rect">
            <a:avLst/>
          </a:prstGeom>
          <a:noFill/>
          <a:ln w="9525">
            <a:solidFill>
              <a:srgbClr val="FFCC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38477461"/>
      </p:ext>
    </p:extLst>
  </p:cSld>
  <p:clrMapOvr>
    <a:masterClrMapping/>
  </p:clrMapOvr>
</p:sld>
</file>

<file path=ppt/theme/theme1.xml><?xml version="1.0" encoding="utf-8"?>
<a:theme xmlns:a="http://schemas.openxmlformats.org/drawingml/2006/main" name="Vapor Trail">
  <a:themeElements>
    <a:clrScheme name="Vapor Trail">
      <a:dk1>
        <a:sysClr val="windowText" lastClr="000000"/>
      </a:dk1>
      <a:lt1>
        <a:sysClr val="window" lastClr="FFFFFF"/>
      </a:lt1>
      <a:dk2>
        <a:srgbClr val="454545"/>
      </a:dk2>
      <a:lt2>
        <a:srgbClr val="DADADA"/>
      </a:lt2>
      <a:accent1>
        <a:srgbClr val="DF2E28"/>
      </a:accent1>
      <a:accent2>
        <a:srgbClr val="FE801A"/>
      </a:accent2>
      <a:accent3>
        <a:srgbClr val="E9BF35"/>
      </a:accent3>
      <a:accent4>
        <a:srgbClr val="81BB42"/>
      </a:accent4>
      <a:accent5>
        <a:srgbClr val="32C7A9"/>
      </a:accent5>
      <a:accent6>
        <a:srgbClr val="4A9BDC"/>
      </a:accent6>
      <a:hlink>
        <a:srgbClr val="F0532B"/>
      </a:hlink>
      <a:folHlink>
        <a:srgbClr val="F38B53"/>
      </a:folHlink>
    </a:clrScheme>
    <a:fontScheme name="Vapor Trail">
      <a:maj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Vapor Trail">
      <a:fillStyleLst>
        <a:solidFill>
          <a:schemeClr val="phClr"/>
        </a:solidFill>
        <a:gradFill rotWithShape="1">
          <a:gsLst>
            <a:gs pos="0">
              <a:schemeClr val="phClr">
                <a:tint val="69000"/>
                <a:alpha val="100000"/>
                <a:satMod val="109000"/>
                <a:lumMod val="110000"/>
              </a:schemeClr>
            </a:gs>
            <a:gs pos="52000">
              <a:schemeClr val="phClr">
                <a:tint val="74000"/>
                <a:satMod val="100000"/>
                <a:lumMod val="104000"/>
              </a:schemeClr>
            </a:gs>
            <a:gs pos="100000">
              <a:schemeClr val="phClr">
                <a:tint val="78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00000"/>
                <a:lumMod val="104000"/>
              </a:schemeClr>
            </a:gs>
            <a:gs pos="78000">
              <a:schemeClr val="phClr">
                <a:shade val="100000"/>
                <a:satMod val="11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threePt" dir="t"/>
          </a:scene3d>
          <a:sp3d>
            <a:bevelT w="25400" h="12700"/>
          </a:sp3d>
        </a:effectStyle>
        <a:effectStyle>
          <a:effectLst>
            <a:outerShdw blurRad="57150" dist="19050" dir="5400000" algn="ctr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508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apor Trail" id="{4FDF2955-7D9C-493C-B9F9-C205151B46CD}" vid="{8F31A783-2159-4870-BC29-2BA7D038EA4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TM04033937[[fn=Vapor Trail]]</Template>
  <TotalTime>1989</TotalTime>
  <Words>529</Words>
  <Application>Microsoft Office PowerPoint</Application>
  <PresentationFormat>Widescreen</PresentationFormat>
  <Paragraphs>76</Paragraphs>
  <Slides>36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36</vt:i4>
      </vt:variant>
    </vt:vector>
  </HeadingPairs>
  <TitlesOfParts>
    <vt:vector size="45" baseType="lpstr">
      <vt:lpstr>Arial</vt:lpstr>
      <vt:lpstr>Calibri</vt:lpstr>
      <vt:lpstr>Century Gothic</vt:lpstr>
      <vt:lpstr>CheshireBroad</vt:lpstr>
      <vt:lpstr>Comic Sans MS</vt:lpstr>
      <vt:lpstr>Impact</vt:lpstr>
      <vt:lpstr>Times New Roman</vt:lpstr>
      <vt:lpstr>Wingdings</vt:lpstr>
      <vt:lpstr>Vapor Trail</vt:lpstr>
      <vt:lpstr>PowerPoint Presentation</vt:lpstr>
      <vt:lpstr>Do Now</vt:lpstr>
      <vt:lpstr>Learning Targets and Intentions of the Lesson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The League of Nations</vt:lpstr>
      <vt:lpstr>PowerPoint Presentation</vt:lpstr>
      <vt:lpstr>PowerPoint Presentation</vt:lpstr>
      <vt:lpstr>PowerPoint Presentation</vt:lpstr>
      <vt:lpstr>Problem with the League of Nations</vt:lpstr>
      <vt:lpstr>PowerPoint Presentation</vt:lpstr>
      <vt:lpstr>PowerPoint Presentation</vt:lpstr>
      <vt:lpstr>PowerPoint Presentation</vt:lpstr>
      <vt:lpstr>PowerPoint Presentation</vt:lpstr>
      <vt:lpstr>1.  Read The Kellogg-Briand Pact, 1928 and answer the questions at the end of the passage. 2.  Complete the Collective Security Organizer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Frank Tellez</dc:creator>
  <cp:lastModifiedBy>Frank Tellez</cp:lastModifiedBy>
  <cp:revision>24</cp:revision>
  <cp:lastPrinted>2017-04-27T18:40:17Z</cp:lastPrinted>
  <dcterms:created xsi:type="dcterms:W3CDTF">2016-12-04T14:52:44Z</dcterms:created>
  <dcterms:modified xsi:type="dcterms:W3CDTF">2017-12-17T21:34:19Z</dcterms:modified>
</cp:coreProperties>
</file>