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8" r:id="rId4"/>
    <p:sldId id="269" r:id="rId5"/>
    <p:sldId id="260" r:id="rId6"/>
    <p:sldId id="267" r:id="rId7"/>
    <p:sldId id="262" r:id="rId8"/>
    <p:sldId id="263" r:id="rId9"/>
    <p:sldId id="264" r:id="rId10"/>
    <p:sldId id="265" r:id="rId11"/>
    <p:sldId id="266" r:id="rId12"/>
  </p:sldIdLst>
  <p:sldSz cx="12192000" cy="6858000"/>
  <p:notesSz cx="7016750" cy="93027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5" autoAdjust="0"/>
    <p:restoredTop sz="94660"/>
  </p:normalViewPr>
  <p:slideViewPr>
    <p:cSldViewPr snapToGrid="0">
      <p:cViewPr varScale="1">
        <p:scale>
          <a:sx n="80" d="100"/>
          <a:sy n="80" d="100"/>
        </p:scale>
        <p:origin x="77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0592" cy="466753"/>
          </a:xfrm>
          <a:prstGeom prst="rect">
            <a:avLst/>
          </a:prstGeom>
        </p:spPr>
        <p:txBody>
          <a:bodyPr vert="horz" lIns="93251" tIns="46625" rIns="93251" bIns="4662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4534" y="0"/>
            <a:ext cx="3040592" cy="466753"/>
          </a:xfrm>
          <a:prstGeom prst="rect">
            <a:avLst/>
          </a:prstGeom>
        </p:spPr>
        <p:txBody>
          <a:bodyPr vert="horz" lIns="93251" tIns="46625" rIns="93251" bIns="46625" rtlCol="0"/>
          <a:lstStyle>
            <a:lvl1pPr algn="r">
              <a:defRPr sz="1200"/>
            </a:lvl1pPr>
          </a:lstStyle>
          <a:p>
            <a:fld id="{1ED0CE56-F5B2-4486-926D-A33E0E8D6D3C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5998"/>
            <a:ext cx="3040592" cy="466752"/>
          </a:xfrm>
          <a:prstGeom prst="rect">
            <a:avLst/>
          </a:prstGeom>
        </p:spPr>
        <p:txBody>
          <a:bodyPr vert="horz" lIns="93251" tIns="46625" rIns="93251" bIns="4662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4534" y="8835998"/>
            <a:ext cx="3040592" cy="466752"/>
          </a:xfrm>
          <a:prstGeom prst="rect">
            <a:avLst/>
          </a:prstGeom>
        </p:spPr>
        <p:txBody>
          <a:bodyPr vert="horz" lIns="93251" tIns="46625" rIns="93251" bIns="46625" rtlCol="0" anchor="b"/>
          <a:lstStyle>
            <a:lvl1pPr algn="r">
              <a:defRPr sz="1200"/>
            </a:lvl1pPr>
          </a:lstStyle>
          <a:p>
            <a:fld id="{A7D9A4C0-10F0-46B2-B1DD-FAB2AC0D0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163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0592" cy="466753"/>
          </a:xfrm>
          <a:prstGeom prst="rect">
            <a:avLst/>
          </a:prstGeom>
        </p:spPr>
        <p:txBody>
          <a:bodyPr vert="horz" lIns="93251" tIns="46625" rIns="93251" bIns="4662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4534" y="0"/>
            <a:ext cx="3040592" cy="466753"/>
          </a:xfrm>
          <a:prstGeom prst="rect">
            <a:avLst/>
          </a:prstGeom>
        </p:spPr>
        <p:txBody>
          <a:bodyPr vert="horz" lIns="93251" tIns="46625" rIns="93251" bIns="46625" rtlCol="0"/>
          <a:lstStyle>
            <a:lvl1pPr algn="r">
              <a:defRPr sz="1200"/>
            </a:lvl1pPr>
          </a:lstStyle>
          <a:p>
            <a:fld id="{41F4DD22-4ACF-4F4A-A8B9-114C20B165C6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78475" cy="3138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51" tIns="46625" rIns="93251" bIns="4662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6948"/>
            <a:ext cx="5613400" cy="3662958"/>
          </a:xfrm>
          <a:prstGeom prst="rect">
            <a:avLst/>
          </a:prstGeom>
        </p:spPr>
        <p:txBody>
          <a:bodyPr vert="horz" lIns="93251" tIns="46625" rIns="93251" bIns="4662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5998"/>
            <a:ext cx="3040592" cy="466752"/>
          </a:xfrm>
          <a:prstGeom prst="rect">
            <a:avLst/>
          </a:prstGeom>
        </p:spPr>
        <p:txBody>
          <a:bodyPr vert="horz" lIns="93251" tIns="46625" rIns="93251" bIns="4662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4534" y="8835998"/>
            <a:ext cx="3040592" cy="466752"/>
          </a:xfrm>
          <a:prstGeom prst="rect">
            <a:avLst/>
          </a:prstGeom>
        </p:spPr>
        <p:txBody>
          <a:bodyPr vert="horz" lIns="93251" tIns="46625" rIns="93251" bIns="46625" rtlCol="0" anchor="b"/>
          <a:lstStyle>
            <a:lvl1pPr algn="r">
              <a:defRPr sz="1200"/>
            </a:lvl1pPr>
          </a:lstStyle>
          <a:p>
            <a:fld id="{04FA9383-E45D-4A2A-93E3-3BF72C897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475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DAD165-518C-472D-BB0A-8BFD7CE64ED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b="1"/>
              <a:t>Taxonomy of Cognitive Objectives</a:t>
            </a:r>
          </a:p>
          <a:p>
            <a:pPr eaLnBrk="1" hangingPunct="1"/>
            <a:r>
              <a:rPr lang="en-US" b="1"/>
              <a:t>1950s- developed by Benjamin Bloom</a:t>
            </a:r>
          </a:p>
          <a:p>
            <a:pPr eaLnBrk="1" hangingPunct="1"/>
            <a:r>
              <a:rPr lang="en-US" b="1"/>
              <a:t>Means of expressing qualitatively different kinds of thinking</a:t>
            </a:r>
          </a:p>
          <a:p>
            <a:pPr eaLnBrk="1" hangingPunct="1"/>
            <a:r>
              <a:rPr lang="en-US" b="1"/>
              <a:t>Adapted for classroom use as a planning tool</a:t>
            </a:r>
          </a:p>
          <a:p>
            <a:pPr eaLnBrk="1" hangingPunct="1"/>
            <a:r>
              <a:rPr lang="en-US" b="1"/>
              <a:t>Continues to be one of the most universally applied models </a:t>
            </a:r>
          </a:p>
          <a:p>
            <a:pPr eaLnBrk="1" hangingPunct="1"/>
            <a:r>
              <a:rPr lang="en-US" b="1"/>
              <a:t>Provides a way to organize thinking skills into six levels, from the most basic to the higher order levels of thinking</a:t>
            </a:r>
          </a:p>
          <a:p>
            <a:pPr eaLnBrk="1" hangingPunct="1"/>
            <a:r>
              <a:rPr lang="en-US" b="1"/>
              <a:t>1990s- Lorin Anderson (former student of Bloom) revisited the taxonomy</a:t>
            </a:r>
          </a:p>
          <a:p>
            <a:pPr eaLnBrk="1" hangingPunct="1"/>
            <a:r>
              <a:rPr lang="en-US" b="1"/>
              <a:t>As a result, a number of changes were made</a:t>
            </a:r>
            <a:endParaRPr lang="en-US"/>
          </a:p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60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68951B-ECC1-42AF-BFB4-F03DFE983D6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63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872852-07CA-44EB-96EA-9DA98E4EC34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AU"/>
              <a:t>Make a story map showing the main events of the story.</a:t>
            </a:r>
          </a:p>
          <a:p>
            <a:pPr eaLnBrk="1" hangingPunct="1"/>
            <a:r>
              <a:rPr lang="en-AU"/>
              <a:t>Make a time line of your typical day.</a:t>
            </a:r>
          </a:p>
          <a:p>
            <a:pPr eaLnBrk="1" hangingPunct="1"/>
            <a:r>
              <a:rPr lang="en-AU"/>
              <a:t>Make a concept map of the topic.</a:t>
            </a:r>
          </a:p>
          <a:p>
            <a:pPr eaLnBrk="1" hangingPunct="1"/>
            <a:r>
              <a:rPr lang="en-AU"/>
              <a:t>Write a list of keywords you know about….</a:t>
            </a:r>
          </a:p>
          <a:p>
            <a:pPr eaLnBrk="1" hangingPunct="1"/>
            <a:r>
              <a:rPr lang="en-AU"/>
              <a:t>What characters were in the story?</a:t>
            </a:r>
          </a:p>
          <a:p>
            <a:pPr eaLnBrk="1" hangingPunct="1"/>
            <a:r>
              <a:rPr lang="en-AU"/>
              <a:t>Make a chart showing…</a:t>
            </a:r>
          </a:p>
          <a:p>
            <a:pPr eaLnBrk="1" hangingPunct="1"/>
            <a:r>
              <a:rPr lang="en-AU"/>
              <a:t>Make an acrostic poem about…</a:t>
            </a:r>
          </a:p>
          <a:p>
            <a:pPr eaLnBrk="1" hangingPunct="1"/>
            <a:r>
              <a:rPr lang="en-AU"/>
              <a:t>Recite a poem you have learned.</a:t>
            </a:r>
          </a:p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781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5A1452-9835-436B-A8ED-7F80B213109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AU"/>
              <a:t>Write in your own words…</a:t>
            </a:r>
          </a:p>
          <a:p>
            <a:pPr eaLnBrk="1" hangingPunct="1"/>
            <a:r>
              <a:rPr lang="en-AU"/>
              <a:t>Cut out, or draw pictures to illustrate a particular event in the story.</a:t>
            </a:r>
          </a:p>
          <a:p>
            <a:pPr eaLnBrk="1" hangingPunct="1"/>
            <a:r>
              <a:rPr lang="en-AU"/>
              <a:t>Report to the class…</a:t>
            </a:r>
          </a:p>
          <a:p>
            <a:pPr eaLnBrk="1" hangingPunct="1"/>
            <a:r>
              <a:rPr lang="en-AU"/>
              <a:t>Illustrate what you think the main idea may have been.</a:t>
            </a:r>
          </a:p>
          <a:p>
            <a:pPr eaLnBrk="1" hangingPunct="1"/>
            <a:r>
              <a:rPr lang="en-AU"/>
              <a:t>Make a cartoon strip showing the sequence of events in the story.</a:t>
            </a:r>
          </a:p>
          <a:p>
            <a:pPr eaLnBrk="1" hangingPunct="1"/>
            <a:r>
              <a:rPr lang="en-AU"/>
              <a:t>Write and perform a play based on the story.</a:t>
            </a:r>
          </a:p>
          <a:p>
            <a:pPr eaLnBrk="1" hangingPunct="1"/>
            <a:r>
              <a:rPr lang="en-AU"/>
              <a:t>Write a brief outline to explain this story to someone else</a:t>
            </a:r>
          </a:p>
          <a:p>
            <a:pPr eaLnBrk="1" hangingPunct="1"/>
            <a:r>
              <a:rPr lang="en-AU"/>
              <a:t>Explain why the character solved the problem in this particular way</a:t>
            </a:r>
          </a:p>
          <a:p>
            <a:pPr eaLnBrk="1" hangingPunct="1"/>
            <a:r>
              <a:rPr lang="en-AU"/>
              <a:t>Write a summary report of the event.</a:t>
            </a:r>
          </a:p>
          <a:p>
            <a:pPr eaLnBrk="1" hangingPunct="1"/>
            <a:r>
              <a:rPr lang="en-AU"/>
              <a:t>Prepare a flow chart to illustrate the sequence of events.</a:t>
            </a:r>
          </a:p>
          <a:p>
            <a:pPr eaLnBrk="1" hangingPunct="1"/>
            <a:r>
              <a:rPr lang="en-AU"/>
              <a:t>Make a coloring book.</a:t>
            </a:r>
          </a:p>
          <a:p>
            <a:pPr eaLnBrk="1" hangingPunct="1"/>
            <a:r>
              <a:rPr lang="en-AU"/>
              <a:t>Paraphrase this chapter in the book.</a:t>
            </a:r>
          </a:p>
          <a:p>
            <a:pPr eaLnBrk="1" hangingPunct="1"/>
            <a:r>
              <a:rPr lang="en-AU"/>
              <a:t>Retell in your own words.</a:t>
            </a:r>
          </a:p>
          <a:p>
            <a:pPr eaLnBrk="1" hangingPunct="1"/>
            <a:r>
              <a:rPr lang="en-AU"/>
              <a:t>Outline the main points.</a:t>
            </a:r>
          </a:p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695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71332F-876B-448D-BEB3-10F912ED554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AU" sz="1300"/>
              <a:t>Construct a model to demonstrate how it looks or works</a:t>
            </a:r>
          </a:p>
          <a:p>
            <a:pPr eaLnBrk="1" hangingPunct="1"/>
            <a:r>
              <a:rPr lang="en-AU" sz="1300"/>
              <a:t>Practice a play and perform it for the class</a:t>
            </a:r>
          </a:p>
          <a:p>
            <a:pPr eaLnBrk="1" hangingPunct="1"/>
            <a:r>
              <a:rPr lang="en-AU" sz="1300"/>
              <a:t>Make a diorama to illustrate an event</a:t>
            </a:r>
          </a:p>
          <a:p>
            <a:pPr eaLnBrk="1" hangingPunct="1"/>
            <a:r>
              <a:rPr lang="en-AU" sz="1300"/>
              <a:t>Write a diary entry</a:t>
            </a:r>
          </a:p>
          <a:p>
            <a:pPr eaLnBrk="1" hangingPunct="1"/>
            <a:r>
              <a:rPr lang="en-AU" sz="1300"/>
              <a:t>Make a scrapbook about the area of study.</a:t>
            </a:r>
          </a:p>
          <a:p>
            <a:pPr eaLnBrk="1" hangingPunct="1"/>
            <a:r>
              <a:rPr lang="en-AU" sz="1300"/>
              <a:t>Prepare invitations for a character’s birthday party</a:t>
            </a:r>
          </a:p>
          <a:p>
            <a:pPr eaLnBrk="1" hangingPunct="1"/>
            <a:r>
              <a:rPr lang="en-AU" sz="1300"/>
              <a:t>Make a topographic map</a:t>
            </a:r>
          </a:p>
          <a:p>
            <a:pPr eaLnBrk="1" hangingPunct="1"/>
            <a:r>
              <a:rPr lang="en-AU" sz="1300"/>
              <a:t>Take and display a collection of photographs on a particular topic.</a:t>
            </a:r>
          </a:p>
          <a:p>
            <a:pPr eaLnBrk="1" hangingPunct="1"/>
            <a:r>
              <a:rPr lang="en-AU" sz="1300"/>
              <a:t>Make up a puzzle or a game about the topic.</a:t>
            </a:r>
          </a:p>
          <a:p>
            <a:pPr eaLnBrk="1" hangingPunct="1"/>
            <a:r>
              <a:rPr lang="en-AU" sz="1300"/>
              <a:t>Write an explanation about this topic for others.</a:t>
            </a:r>
          </a:p>
          <a:p>
            <a:pPr eaLnBrk="1" hangingPunct="1"/>
            <a:r>
              <a:rPr lang="en-US" sz="1300"/>
              <a:t>Dress a doll in national costume.</a:t>
            </a:r>
          </a:p>
          <a:p>
            <a:pPr eaLnBrk="1" hangingPunct="1"/>
            <a:r>
              <a:rPr lang="en-US" sz="1300"/>
              <a:t>Make a clay model…</a:t>
            </a:r>
          </a:p>
          <a:p>
            <a:pPr eaLnBrk="1" hangingPunct="1"/>
            <a:r>
              <a:rPr lang="en-US" sz="1300"/>
              <a:t>Paint a mural using the same materials.</a:t>
            </a:r>
          </a:p>
          <a:p>
            <a:pPr eaLnBrk="1" hangingPunct="1"/>
            <a:r>
              <a:rPr lang="en-US" sz="1300"/>
              <a:t>Continue the story…</a:t>
            </a:r>
            <a:endParaRPr lang="en-AU" sz="1300"/>
          </a:p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761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363C6C-D821-4443-869B-90A0310B819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AU"/>
              <a:t>Use a Venn Diagram to show how two topics are the same and different</a:t>
            </a:r>
          </a:p>
          <a:p>
            <a:pPr eaLnBrk="1" hangingPunct="1"/>
            <a:r>
              <a:rPr lang="en-AU"/>
              <a:t>Design a questionnaire to gather information.</a:t>
            </a:r>
          </a:p>
          <a:p>
            <a:pPr eaLnBrk="1" hangingPunct="1"/>
            <a:r>
              <a:rPr lang="en-AU"/>
              <a:t>Survey classmates to find out what they think about a particular topic. Analyse the results.</a:t>
            </a:r>
          </a:p>
          <a:p>
            <a:pPr eaLnBrk="1" hangingPunct="1"/>
            <a:r>
              <a:rPr lang="en-AU"/>
              <a:t>Make a flow chart to show the critical stages.</a:t>
            </a:r>
          </a:p>
          <a:p>
            <a:pPr eaLnBrk="1" hangingPunct="1"/>
            <a:r>
              <a:rPr lang="en-AU"/>
              <a:t>Classify the actions of the characters in the book</a:t>
            </a:r>
          </a:p>
          <a:p>
            <a:pPr eaLnBrk="1" hangingPunct="1"/>
            <a:r>
              <a:rPr lang="en-AU"/>
              <a:t>Create a sociogram from the narrative</a:t>
            </a:r>
          </a:p>
          <a:p>
            <a:pPr eaLnBrk="1" hangingPunct="1"/>
            <a:r>
              <a:rPr lang="en-AU"/>
              <a:t>Construct a graph to illustrate selected information.</a:t>
            </a:r>
          </a:p>
          <a:p>
            <a:pPr eaLnBrk="1" hangingPunct="1"/>
            <a:r>
              <a:rPr lang="en-AU"/>
              <a:t>Make a family tree showing relationships.</a:t>
            </a:r>
          </a:p>
          <a:p>
            <a:pPr eaLnBrk="1" hangingPunct="1"/>
            <a:r>
              <a:rPr lang="en-AU"/>
              <a:t>Devise a roleplay about the study area.</a:t>
            </a:r>
          </a:p>
          <a:p>
            <a:pPr eaLnBrk="1" hangingPunct="1"/>
            <a:r>
              <a:rPr lang="en-AU"/>
              <a:t>Write a biography of a person studied.</a:t>
            </a:r>
          </a:p>
          <a:p>
            <a:pPr eaLnBrk="1" hangingPunct="1"/>
            <a:r>
              <a:rPr lang="en-AU"/>
              <a:t>Prepare a report about the area of study.</a:t>
            </a:r>
          </a:p>
          <a:p>
            <a:pPr eaLnBrk="1" hangingPunct="1"/>
            <a:r>
              <a:rPr lang="en-US"/>
              <a:t>Conduct an investigation to produce information to support a view.</a:t>
            </a:r>
          </a:p>
          <a:p>
            <a:pPr eaLnBrk="1" hangingPunct="1"/>
            <a:r>
              <a:rPr lang="en-US"/>
              <a:t>Review a work of art in terms of form, color and texture.</a:t>
            </a:r>
          </a:p>
          <a:p>
            <a:pPr eaLnBrk="1" hangingPunct="1"/>
            <a:r>
              <a:rPr lang="en-US"/>
              <a:t>Draw a graph</a:t>
            </a:r>
          </a:p>
          <a:p>
            <a:pPr eaLnBrk="1" hangingPunct="1"/>
            <a:r>
              <a:rPr lang="en-US"/>
              <a:t>Complete a Decision Making Matrix to help you decide which breakfast cereal to purchase</a:t>
            </a:r>
          </a:p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16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5438C4-8C93-4756-8B17-B7EC94AA578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/>
              <a:t>Write a letter to the editor</a:t>
            </a:r>
          </a:p>
          <a:p>
            <a:pPr eaLnBrk="1" hangingPunct="1"/>
            <a:r>
              <a:rPr lang="en-US"/>
              <a:t>Prepare and conduct a debate</a:t>
            </a:r>
          </a:p>
          <a:p>
            <a:pPr eaLnBrk="1" hangingPunct="1"/>
            <a:r>
              <a:rPr lang="en-US"/>
              <a:t>Prepare a list of criteria to judge…</a:t>
            </a:r>
            <a:endParaRPr lang="en-AU"/>
          </a:p>
          <a:p>
            <a:pPr eaLnBrk="1" hangingPunct="1"/>
            <a:r>
              <a:rPr lang="en-AU"/>
              <a:t>Write a persuasive speech arguing for/against…</a:t>
            </a:r>
          </a:p>
          <a:p>
            <a:pPr eaLnBrk="1" hangingPunct="1"/>
            <a:r>
              <a:rPr lang="en-AU"/>
              <a:t>Make a booklet about five rules you see as important. Convince others.</a:t>
            </a:r>
          </a:p>
          <a:p>
            <a:pPr eaLnBrk="1" hangingPunct="1"/>
            <a:r>
              <a:rPr lang="en-AU"/>
              <a:t>Form a panel to discuss viewpoints on….</a:t>
            </a:r>
          </a:p>
          <a:p>
            <a:pPr eaLnBrk="1" hangingPunct="1"/>
            <a:r>
              <a:rPr lang="en-AU"/>
              <a:t>Write a letter to. ..advising on changes needed.</a:t>
            </a:r>
          </a:p>
          <a:p>
            <a:pPr eaLnBrk="1" hangingPunct="1"/>
            <a:r>
              <a:rPr lang="en-AU"/>
              <a:t>Write a half-yearly report.</a:t>
            </a:r>
          </a:p>
          <a:p>
            <a:pPr eaLnBrk="1" hangingPunct="1"/>
            <a:r>
              <a:rPr lang="en-AU"/>
              <a:t>Prepare a case to present your view about...</a:t>
            </a:r>
          </a:p>
          <a:p>
            <a:pPr eaLnBrk="1" hangingPunct="1"/>
            <a:r>
              <a:rPr lang="en-AU"/>
              <a:t>Complete a PMI on…</a:t>
            </a:r>
          </a:p>
          <a:p>
            <a:pPr eaLnBrk="1" hangingPunct="1"/>
            <a:r>
              <a:rPr lang="en-AU"/>
              <a:t>Evaluate the character’s actions in the story</a:t>
            </a:r>
          </a:p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6805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8F0346-F86C-4AE2-B66D-B55108F89F9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AU"/>
              <a:t>Use the . . . strategy to invent a new type of sports shoe.</a:t>
            </a:r>
          </a:p>
          <a:p>
            <a:pPr eaLnBrk="1" hangingPunct="1"/>
            <a:r>
              <a:rPr lang="en-AU"/>
              <a:t>Invent a machine to do a specific task.</a:t>
            </a:r>
          </a:p>
          <a:p>
            <a:pPr eaLnBrk="1" hangingPunct="1"/>
            <a:r>
              <a:rPr lang="en-AU"/>
              <a:t>Design a robot to do your homework.</a:t>
            </a:r>
          </a:p>
          <a:p>
            <a:pPr eaLnBrk="1" hangingPunct="1"/>
            <a:r>
              <a:rPr lang="en-AU"/>
              <a:t>Create a new product. Give it a name and plan a marketing campaign.</a:t>
            </a:r>
          </a:p>
          <a:p>
            <a:pPr eaLnBrk="1" hangingPunct="1"/>
            <a:r>
              <a:rPr lang="en-AU"/>
              <a:t>Write about your feelings in relation to...</a:t>
            </a:r>
          </a:p>
          <a:p>
            <a:pPr eaLnBrk="1" hangingPunct="1"/>
            <a:r>
              <a:rPr lang="en-AU"/>
              <a:t>Write a TV show play, puppet show, role play, song </a:t>
            </a:r>
            <a:r>
              <a:rPr lang="en-AU" b="1" i="1"/>
              <a:t>or </a:t>
            </a:r>
            <a:r>
              <a:rPr lang="en-AU"/>
              <a:t>pantomime about..</a:t>
            </a:r>
          </a:p>
          <a:p>
            <a:pPr eaLnBrk="1" hangingPunct="1"/>
            <a:r>
              <a:rPr lang="en-AU"/>
              <a:t>Design a new monetary system </a:t>
            </a:r>
          </a:p>
          <a:p>
            <a:pPr eaLnBrk="1" hangingPunct="1"/>
            <a:r>
              <a:rPr lang="en-AU"/>
              <a:t>Develop a menu for a new restaurant using a variety of healthy foods</a:t>
            </a:r>
          </a:p>
          <a:p>
            <a:pPr eaLnBrk="1" hangingPunct="1"/>
            <a:r>
              <a:rPr lang="en-AU"/>
              <a:t>Design a CD, book or magazine cover for...</a:t>
            </a:r>
          </a:p>
          <a:p>
            <a:pPr eaLnBrk="1" hangingPunct="1"/>
            <a:r>
              <a:rPr lang="en-AU"/>
              <a:t>Sell an idea</a:t>
            </a:r>
          </a:p>
          <a:p>
            <a:pPr eaLnBrk="1" hangingPunct="1"/>
            <a:r>
              <a:rPr lang="en-AU"/>
              <a:t>Devise a way to...</a:t>
            </a:r>
          </a:p>
          <a:p>
            <a:pPr eaLnBrk="1" hangingPunct="1"/>
            <a:r>
              <a:rPr lang="en-US"/>
              <a:t>Make up a new language and use it in an example</a:t>
            </a:r>
          </a:p>
          <a:p>
            <a:pPr eaLnBrk="1" hangingPunct="1"/>
            <a:r>
              <a:rPr lang="en-US"/>
              <a:t>Write a jingle to advertise a new product.</a:t>
            </a:r>
          </a:p>
          <a:p>
            <a:pPr eaLnBrk="1" hangingPunct="1"/>
            <a:r>
              <a:rPr lang="en-US"/>
              <a:t>(Adapted from Dalton, 1986)</a:t>
            </a:r>
          </a:p>
        </p:txBody>
      </p:sp>
    </p:spTree>
    <p:extLst>
      <p:ext uri="{BB962C8B-B14F-4D97-AF65-F5344CB8AC3E}">
        <p14:creationId xmlns:p14="http://schemas.microsoft.com/office/powerpoint/2010/main" val="1567262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8" name="Rectangle 67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70" name="Freeform 1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1" name="Freeform 1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2" name="Freeform 1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3" name="Freeform 1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4" name="Freeform 1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5" name="Freeform 1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6" name="Freeform 1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7" name="Freeform 1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8" name="Freeform 1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79" name="Freeform 2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0" name="Freeform 2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81" name="Freeform 2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82" name="Group 81"/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83" name="Freeform 2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4" name="Freeform 2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5" name="Freeform 29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6" name="Freeform 30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7" name="Freeform 31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8" name="Freeform 32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9" name="Freeform 33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0" name="Freeform 34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1" name="Freeform 35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2" name="Freeform 36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3" name="Freeform 37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94" name="Freeform 38"/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95" name="Rectangle 9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6" name="Freeform 3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753578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1026" name="Picture 2" descr="http://www.ipadartroom.com/wp-content/uploads/2013/08/bloom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99364" y="2161309"/>
            <a:ext cx="6892636" cy="448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523" y="7543800"/>
            <a:ext cx="8915399" cy="226278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7717" y="5172288"/>
            <a:ext cx="4045101" cy="1126283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Erwin High School</a:t>
            </a:r>
            <a:b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 History</a:t>
            </a:r>
            <a:b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Freshman Academy</a:t>
            </a:r>
          </a:p>
        </p:txBody>
      </p:sp>
      <p:sp>
        <p:nvSpPr>
          <p:cNvPr id="34" name="Rectangle 2"/>
          <p:cNvSpPr txBox="1">
            <a:spLocks noChangeArrowheads="1"/>
          </p:cNvSpPr>
          <p:nvPr/>
        </p:nvSpPr>
        <p:spPr>
          <a:xfrm>
            <a:off x="205245" y="173190"/>
            <a:ext cx="5364282" cy="2286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sz="48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Bloom’s Revised Taxonomy</a:t>
            </a:r>
          </a:p>
        </p:txBody>
      </p:sp>
    </p:spTree>
    <p:extLst>
      <p:ext uri="{BB962C8B-B14F-4D97-AF65-F5344CB8AC3E}">
        <p14:creationId xmlns:p14="http://schemas.microsoft.com/office/powerpoint/2010/main" val="3006736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2087562"/>
          </a:xfrm>
        </p:spPr>
        <p:txBody>
          <a:bodyPr>
            <a:normAutofit/>
          </a:bodyPr>
          <a:lstStyle/>
          <a:p>
            <a:pPr eaLnBrk="1" hangingPunct="1"/>
            <a:r>
              <a:rPr lang="en-AU" sz="4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Evaluating</a:t>
            </a:r>
            <a:br>
              <a:rPr lang="en-AU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makes decisions based on in-depth reflection, criticism and assessment</a:t>
            </a:r>
            <a:endParaRPr lang="en-AU" sz="4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2743200"/>
            <a:ext cx="4038600" cy="2971800"/>
          </a:xfrm>
        </p:spPr>
        <p:txBody>
          <a:bodyPr/>
          <a:lstStyle/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Critiquing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Detecting 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Experimenting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172200" y="2743200"/>
            <a:ext cx="4038600" cy="3200400"/>
          </a:xfrm>
        </p:spPr>
        <p:txBody>
          <a:bodyPr/>
          <a:lstStyle/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</a:rPr>
              <a:t>Hypothesising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</a:rPr>
              <a:t>Judging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</a:rPr>
              <a:t>Monitoring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</a:rPr>
              <a:t>Testing</a:t>
            </a:r>
          </a:p>
          <a:p>
            <a:pPr eaLnBrk="1" hangingPunct="1"/>
            <a:endParaRPr lang="en-US" sz="3200" dirty="0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700212" y="5592763"/>
            <a:ext cx="987167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AU" sz="32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students justify a decision or </a:t>
            </a:r>
            <a:br>
              <a:rPr lang="en-AU" sz="32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course of action</a:t>
            </a:r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462" name="Picture 9" descr="C:\Documents and Settings\c90jlg1\Local Settings\Temporary Internet Files\Content.IE5\LWU1TTJ2\MCj035195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1" y="2667001"/>
            <a:ext cx="1096963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55684322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152400"/>
            <a:ext cx="8915400" cy="2209800"/>
          </a:xfrm>
        </p:spPr>
        <p:txBody>
          <a:bodyPr/>
          <a:lstStyle/>
          <a:p>
            <a:pPr eaLnBrk="1" hangingPunct="1"/>
            <a:r>
              <a:rPr lang="en-AU" sz="4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</a:t>
            </a:r>
            <a:br>
              <a:rPr lang="en-AU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creates new ideas and information using what previously has been learned</a:t>
            </a:r>
            <a:endParaRPr lang="en-AU" sz="3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2667000"/>
            <a:ext cx="4038600" cy="2895600"/>
          </a:xfrm>
        </p:spPr>
        <p:txBody>
          <a:bodyPr/>
          <a:lstStyle/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Devising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Inventing</a:t>
            </a:r>
          </a:p>
          <a:p>
            <a:pPr lvl="1" eaLnBrk="1" hangingPunct="1"/>
            <a:endParaRPr lang="en-AU" sz="3200" dirty="0"/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007772" y="2781300"/>
            <a:ext cx="4038600" cy="2438400"/>
          </a:xfrm>
        </p:spPr>
        <p:txBody>
          <a:bodyPr/>
          <a:lstStyle/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Making 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Producing</a:t>
            </a:r>
          </a:p>
          <a:p>
            <a:pPr eaLnBrk="1" hangingPunct="1"/>
            <a:endParaRPr lang="en-US" sz="3200" dirty="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765738" y="5334000"/>
            <a:ext cx="82164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AU" sz="3200" i="1" dirty="0"/>
              <a:t> </a:t>
            </a:r>
            <a:r>
              <a:rPr lang="en-AU" sz="32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students generate new products, </a:t>
            </a:r>
            <a:br>
              <a:rPr lang="en-AU" sz="32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ideas, or ways of viewing things?</a:t>
            </a:r>
            <a:endParaRPr lang="en-US" sz="3200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86" name="Picture 7" descr="C:\Documents and Settings\c90jlg1\Local Settings\Temporary Internet Files\Content.IE5\QN2U6HTH\MPj043849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1" y="3276600"/>
            <a:ext cx="12112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592549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731838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dirty="0"/>
              <a:t>	</a:t>
            </a: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Taxonomy = Classification</a:t>
            </a:r>
          </a:p>
          <a:p>
            <a:pPr eaLnBrk="1" hangingPunct="1"/>
            <a:endParaRPr lang="en-US" sz="4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Classification of thinking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buFontTx/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		</a:t>
            </a:r>
          </a:p>
          <a:p>
            <a:pPr eaLnBrk="1" hangingPunct="1">
              <a:buFontTx/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Six cognitive levels </a:t>
            </a:r>
            <a:b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of complexity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075" name="AutoShape 6"/>
          <p:cNvSpPr>
            <a:spLocks noChangeArrowheads="1"/>
          </p:cNvSpPr>
          <p:nvPr/>
        </p:nvSpPr>
        <p:spPr bwMode="auto">
          <a:xfrm rot="631506">
            <a:off x="8496300" y="2590800"/>
            <a:ext cx="1028700" cy="2362200"/>
          </a:xfrm>
          <a:prstGeom prst="curvedLeftArrow">
            <a:avLst>
              <a:gd name="adj1" fmla="val 45926"/>
              <a:gd name="adj2" fmla="val 91852"/>
              <a:gd name="adj3" fmla="val 33333"/>
            </a:avLst>
          </a:prstGeom>
          <a:solidFill>
            <a:srgbClr val="99CC00"/>
          </a:solidFill>
          <a:ln w="2857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10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147106" y="485565"/>
            <a:ext cx="8911687" cy="1280890"/>
          </a:xfrm>
        </p:spPr>
        <p:txBody>
          <a:bodyPr/>
          <a:lstStyle/>
          <a:p>
            <a:pPr eaLnBrk="1" hangingPunct="1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use Bloom’s taxonomy?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52600" y="1598615"/>
            <a:ext cx="4419600" cy="4573586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and revise learning objectives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curriculum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Identifies simple to most difficult skills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Effectively align objectives to assessment techniques and standards</a:t>
            </a:r>
          </a:p>
          <a:p>
            <a:pPr eaLnBrk="1" hangingPunct="1">
              <a:lnSpc>
                <a:spcPct val="90000"/>
              </a:lnSpc>
            </a:pPr>
            <a:endParaRPr lang="en-US" sz="3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3000" dirty="0"/>
          </a:p>
        </p:txBody>
      </p:sp>
      <p:sp>
        <p:nvSpPr>
          <p:cNvPr id="4100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6607823" y="1600201"/>
            <a:ext cx="4891450" cy="4572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3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Incorporate knowledge to be learned (knowledge dimension) and cognitive </a:t>
            </a:r>
            <a:r>
              <a:rPr lang="en-US" sz="31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n-US" sz="3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learn</a:t>
            </a:r>
          </a:p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sz="31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Facilitate questioning (oral language = important role within framework)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2286000" y="6172201"/>
            <a:ext cx="701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83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Importantly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1766" y="1644868"/>
            <a:ext cx="9202846" cy="4740165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you learn to examine a topic using Bloom’s Taxonomy (called Bloom)…</a:t>
            </a:r>
          </a:p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will become proficient in that topic…</a:t>
            </a:r>
          </a:p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Because you will have dissected every part of the topic</a:t>
            </a:r>
          </a:p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will know the topic inside out</a:t>
            </a:r>
          </a:p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 Believe Me…?</a:t>
            </a:r>
          </a:p>
          <a:p>
            <a:pPr lvl="1"/>
            <a:r>
              <a:rPr lang="en-US" sz="3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Scientific Method…</a:t>
            </a:r>
            <a:r>
              <a:rPr lang="en-US" sz="300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Bloom</a:t>
            </a:r>
          </a:p>
        </p:txBody>
      </p:sp>
    </p:spTree>
    <p:extLst>
      <p:ext uri="{BB962C8B-B14F-4D97-AF65-F5344CB8AC3E}">
        <p14:creationId xmlns:p14="http://schemas.microsoft.com/office/powerpoint/2010/main" val="3755880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3914" y="1621106"/>
            <a:ext cx="5450296" cy="506621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49516" y="346841"/>
            <a:ext cx="8607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Steps to Understanding Bloom</a:t>
            </a:r>
          </a:p>
        </p:txBody>
      </p:sp>
    </p:spTree>
    <p:extLst>
      <p:ext uri="{BB962C8B-B14F-4D97-AF65-F5344CB8AC3E}">
        <p14:creationId xmlns:p14="http://schemas.microsoft.com/office/powerpoint/2010/main" val="664485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609600"/>
            <a:ext cx="8229600" cy="1905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AU" sz="4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Remembering</a:t>
            </a:r>
            <a:br>
              <a:rPr lang="en-AU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learner is able to recall, restate and remember learned information</a:t>
            </a:r>
            <a:br>
              <a:rPr lang="en-AU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AU" sz="4000" dirty="0">
                <a:solidFill>
                  <a:srgbClr val="800000"/>
                </a:solidFill>
              </a:rPr>
            </a:br>
            <a:endParaRPr lang="en-AU" sz="4000" dirty="0">
              <a:solidFill>
                <a:srgbClr val="80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623848" y="2438400"/>
            <a:ext cx="4395952" cy="2773364"/>
          </a:xfrm>
        </p:spPr>
        <p:txBody>
          <a:bodyPr>
            <a:normAutofit fontScale="40000" lnSpcReduction="20000"/>
          </a:bodyPr>
          <a:lstStyle/>
          <a:p>
            <a:pPr lvl="1" eaLnBrk="1" hangingPunct="1"/>
            <a:r>
              <a:rPr lang="en-AU" sz="8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Describing</a:t>
            </a:r>
          </a:p>
          <a:p>
            <a:pPr lvl="1" eaLnBrk="1" hangingPunct="1"/>
            <a:r>
              <a:rPr lang="en-AU" sz="8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</a:t>
            </a:r>
          </a:p>
          <a:p>
            <a:pPr lvl="1" eaLnBrk="1" hangingPunct="1"/>
            <a:r>
              <a:rPr lang="en-AU" sz="8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Identifying</a:t>
            </a:r>
          </a:p>
          <a:p>
            <a:pPr lvl="1" eaLnBrk="1" hangingPunct="1"/>
            <a:r>
              <a:rPr lang="en-AU" sz="8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Listing</a:t>
            </a:r>
          </a:p>
          <a:p>
            <a:pPr lvl="1" eaLnBrk="1" hangingPunct="1"/>
            <a:endParaRPr lang="en-AU" sz="3200" dirty="0"/>
          </a:p>
          <a:p>
            <a:pPr eaLnBrk="1" hangingPunct="1">
              <a:buFontTx/>
              <a:buNone/>
            </a:pPr>
            <a:r>
              <a:rPr lang="en-AU" sz="3200" dirty="0"/>
              <a:t>   </a:t>
            </a:r>
          </a:p>
        </p:txBody>
      </p:sp>
      <p:sp>
        <p:nvSpPr>
          <p:cNvPr id="15364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6300952" y="2312276"/>
            <a:ext cx="4038600" cy="2438400"/>
          </a:xfrm>
        </p:spPr>
        <p:txBody>
          <a:bodyPr/>
          <a:lstStyle/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Retrieving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Recognizing</a:t>
            </a:r>
          </a:p>
          <a:p>
            <a:pPr eaLnBrk="1" hangingPunct="1"/>
            <a:endParaRPr lang="en-US" sz="3200" dirty="0"/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2514600" y="5211764"/>
            <a:ext cx="6781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AU" sz="3200" i="1" dirty="0"/>
              <a:t> </a:t>
            </a:r>
            <a:r>
              <a:rPr lang="en-AU" sz="32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students recall information?</a:t>
            </a:r>
            <a:endParaRPr lang="en-US" sz="3200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6" name="Picture 8" descr="MCj0434929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8956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125044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304800"/>
            <a:ext cx="8382000" cy="2438400"/>
          </a:xfrm>
        </p:spPr>
        <p:txBody>
          <a:bodyPr/>
          <a:lstStyle/>
          <a:p>
            <a:pPr eaLnBrk="1" hangingPunct="1"/>
            <a:r>
              <a:rPr lang="en-AU" sz="4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Understanding</a:t>
            </a:r>
            <a:br>
              <a:rPr lang="en-AU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Student grasps meaning of information </a:t>
            </a:r>
            <a:b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interpreting and translating </a:t>
            </a:r>
            <a:b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has been learned</a:t>
            </a:r>
            <a:endParaRPr lang="en-AU" sz="3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89077" y="2819400"/>
            <a:ext cx="4038600" cy="2362200"/>
          </a:xfrm>
        </p:spPr>
        <p:txBody>
          <a:bodyPr>
            <a:normAutofit lnSpcReduction="10000"/>
          </a:bodyPr>
          <a:lstStyle/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Classifying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Exemplifying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Explaining</a:t>
            </a:r>
            <a:endParaRPr lang="en-AU" sz="2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8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6913179" y="2910681"/>
            <a:ext cx="4038600" cy="2514600"/>
          </a:xfrm>
        </p:spPr>
        <p:txBody>
          <a:bodyPr/>
          <a:lstStyle/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Inferring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Paraphrasing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Summarizing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1489077" y="5592763"/>
            <a:ext cx="849312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AU" sz="32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students explain ideas or concepts?</a:t>
            </a:r>
            <a:endParaRPr lang="en-US" sz="3200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90" name="Picture 8" descr="MCj019872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1" y="2743200"/>
            <a:ext cx="1717675" cy="221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3708867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8839200" cy="24384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AU" sz="4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Applying</a:t>
            </a:r>
            <a:br>
              <a:rPr lang="en-AU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Student makes use of information in a context different from the one in which it was learned</a:t>
            </a:r>
            <a:endParaRPr lang="en-AU" sz="48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676400" y="2895600"/>
            <a:ext cx="3962400" cy="1295400"/>
          </a:xfrm>
        </p:spPr>
        <p:txBody>
          <a:bodyPr>
            <a:normAutofit fontScale="92500" lnSpcReduction="20000"/>
          </a:bodyPr>
          <a:lstStyle/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Carrying out</a:t>
            </a:r>
          </a:p>
          <a:p>
            <a:pPr lvl="1" eaLnBrk="1" hangingPunct="1">
              <a:buFontTx/>
              <a:buNone/>
            </a:pPr>
            <a:r>
              <a:rPr lang="en-AU" dirty="0"/>
              <a:t> 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781800" y="2895600"/>
            <a:ext cx="4038600" cy="1371600"/>
          </a:xfrm>
        </p:spPr>
        <p:txBody>
          <a:bodyPr/>
          <a:lstStyle/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Executing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308537" y="4876800"/>
            <a:ext cx="1001110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AU" sz="3200" i="1" dirty="0"/>
              <a:t> </a:t>
            </a:r>
            <a:r>
              <a:rPr lang="en-AU" sz="32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students use the information in </a:t>
            </a:r>
            <a:br>
              <a:rPr lang="en-AU" sz="32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another familiar situation?</a:t>
            </a:r>
            <a:endParaRPr lang="en-US" sz="3200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4" name="Oval 9"/>
          <p:cNvSpPr>
            <a:spLocks noChangeArrowheads="1"/>
          </p:cNvSpPr>
          <p:nvPr/>
        </p:nvSpPr>
        <p:spPr bwMode="auto">
          <a:xfrm>
            <a:off x="5105400" y="3276600"/>
            <a:ext cx="762000" cy="762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c</a:t>
            </a:r>
          </a:p>
        </p:txBody>
      </p:sp>
      <p:sp>
        <p:nvSpPr>
          <p:cNvPr id="17415" name="Text Box 10"/>
          <p:cNvSpPr txBox="1">
            <a:spLocks noChangeArrowheads="1"/>
          </p:cNvSpPr>
          <p:nvPr/>
        </p:nvSpPr>
        <p:spPr bwMode="auto">
          <a:xfrm>
            <a:off x="5867400" y="3321050"/>
            <a:ext cx="53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/>
              <a:t>=</a:t>
            </a:r>
          </a:p>
        </p:txBody>
      </p:sp>
      <p:pic>
        <p:nvPicPr>
          <p:cNvPr id="17416" name="Picture 12" descr="MCj0423860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7776" y="3200401"/>
            <a:ext cx="842963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594584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-152400"/>
            <a:ext cx="8382000" cy="2697163"/>
          </a:xfrm>
        </p:spPr>
        <p:txBody>
          <a:bodyPr/>
          <a:lstStyle/>
          <a:p>
            <a:pPr eaLnBrk="1" hangingPunct="1"/>
            <a:r>
              <a:rPr lang="en-AU" sz="4800" b="1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Analyzing</a:t>
            </a:r>
            <a:br>
              <a:rPr lang="en-AU" sz="4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breaks learned information into</a:t>
            </a:r>
            <a:b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 parts to best understand that information</a:t>
            </a:r>
            <a:endParaRPr lang="en-AU" sz="3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05000" y="2514600"/>
            <a:ext cx="4267200" cy="2743200"/>
          </a:xfrm>
        </p:spPr>
        <p:txBody>
          <a:bodyPr>
            <a:normAutofit lnSpcReduction="10000"/>
          </a:bodyPr>
          <a:lstStyle/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Attributing 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Deconstructing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</a:t>
            </a:r>
          </a:p>
          <a:p>
            <a:pPr eaLnBrk="1" hangingPunct="1">
              <a:buFontTx/>
              <a:buNone/>
            </a:pPr>
            <a:r>
              <a:rPr lang="en-AU" sz="2000" dirty="0"/>
              <a:t> 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096000" y="2514600"/>
            <a:ext cx="4038600" cy="2362200"/>
          </a:xfrm>
        </p:spPr>
        <p:txBody>
          <a:bodyPr>
            <a:normAutofit lnSpcReduction="10000"/>
          </a:bodyPr>
          <a:lstStyle/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Integrating 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Outlining</a:t>
            </a:r>
          </a:p>
          <a:p>
            <a:pPr lvl="1" eaLnBrk="1" hangingPunct="1"/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Structuring</a:t>
            </a:r>
          </a:p>
          <a:p>
            <a:pPr lvl="1" eaLnBrk="1" hangingPunct="1">
              <a:lnSpc>
                <a:spcPct val="80000"/>
              </a:lnSpc>
            </a:pPr>
            <a:endParaRPr lang="en-US" sz="3200" dirty="0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450427" y="5181600"/>
            <a:ext cx="969579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AU" sz="3200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students break information into parts to explore understandings and relationships?</a:t>
            </a:r>
            <a:r>
              <a:rPr lang="en-A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438" name="Picture 10" descr="MCj0434787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3622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584825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74</TotalTime>
  <Words>940</Words>
  <Application>Microsoft Office PowerPoint</Application>
  <PresentationFormat>Widescreen</PresentationFormat>
  <Paragraphs>175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 3</vt:lpstr>
      <vt:lpstr>Wisp</vt:lpstr>
      <vt:lpstr>PowerPoint Presentation</vt:lpstr>
      <vt:lpstr>PowerPoint Presentation</vt:lpstr>
      <vt:lpstr>Why use Bloom’s taxonomy?</vt:lpstr>
      <vt:lpstr>More Importantly</vt:lpstr>
      <vt:lpstr>PowerPoint Presentation</vt:lpstr>
      <vt:lpstr>Remembering The learner is able to recall, restate and remember learned information  </vt:lpstr>
      <vt:lpstr>Understanding  Student grasps meaning of information  by interpreting and translating  what has been learned</vt:lpstr>
      <vt:lpstr>Applying  Student makes use of information in a context different from the one in which it was learned</vt:lpstr>
      <vt:lpstr>Analyzing  Student breaks learned information into its parts to best understand that information</vt:lpstr>
      <vt:lpstr>Evaluating Student makes decisions based on in-depth reflection, criticism and assessment</vt:lpstr>
      <vt:lpstr>Creating Student creates new ideas and information using what previously has been learned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Tellez</dc:creator>
  <cp:lastModifiedBy>Frank Tellez</cp:lastModifiedBy>
  <cp:revision>10</cp:revision>
  <cp:lastPrinted>2016-11-18T01:44:45Z</cp:lastPrinted>
  <dcterms:created xsi:type="dcterms:W3CDTF">2016-11-18T00:24:52Z</dcterms:created>
  <dcterms:modified xsi:type="dcterms:W3CDTF">2016-11-18T01:45:25Z</dcterms:modified>
</cp:coreProperties>
</file>