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6"/>
  </p:notesMasterIdLst>
  <p:sldIdLst>
    <p:sldId id="281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36" d="100"/>
          <a:sy n="36" d="100"/>
        </p:scale>
        <p:origin x="1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9B661-3912-4D7A-8090-B4C5A89F36B5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6155E-03A2-456A-9325-CD272D1AA8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23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AD4391D-CC5B-40EE-9EA3-473AD3C30261}" type="slidenum">
              <a:rPr lang="en-US" altLang="en-US" sz="1200" b="0"/>
              <a:pPr/>
              <a:t>1</a:t>
            </a:fld>
            <a:endParaRPr lang="en-US" altLang="en-US" sz="1200" b="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81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50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0FB5-F63E-4776-95F3-D0E8CACCFA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776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ormatShape" descr="SKIING" hidden="1"/>
          <p:cNvSpPr>
            <a:spLocks noChangeArrowheads="1"/>
          </p:cNvSpPr>
          <p:nvPr/>
        </p:nvSpPr>
        <p:spPr bwMode="auto">
          <a:xfrm>
            <a:off x="-1778000" y="1701800"/>
            <a:ext cx="15748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 r:embed="rId5"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2400">
              <a:solidFill>
                <a:srgbClr val="E9C7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7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E9C794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E9C7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E9C7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E9C7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E9C794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E9C794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ccsd.internal\Home\HG\Faculty\supojer\EHAP\Late%20Middle%20Ages\death_awaits%5b1%5d.au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914400"/>
            <a:ext cx="7772400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/>
              <a:t>Ring around the </a:t>
            </a:r>
            <a:r>
              <a:rPr lang="en-US" altLang="en-US" sz="2800" dirty="0" err="1"/>
              <a:t>rosie</a:t>
            </a: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/>
              <a:t>Pocket full of </a:t>
            </a:r>
            <a:r>
              <a:rPr lang="en-US" altLang="en-US" sz="2800" dirty="0" err="1"/>
              <a:t>posey</a:t>
            </a: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/>
              <a:t>Ashes, ashes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/>
              <a:t>We all fall down.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altLang="en-US" sz="2800" dirty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altLang="en-US" sz="2800" dirty="0"/>
              <a:t>What does this mean to you?  Take a few minutes to write down your interpretation</a:t>
            </a:r>
          </a:p>
        </p:txBody>
      </p:sp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4724400" y="228601"/>
            <a:ext cx="274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dirty="0">
                <a:solidFill>
                  <a:srgbClr val="FF0000"/>
                </a:solidFill>
              </a:rPr>
              <a:t>DO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FF0000"/>
                </a:solidFill>
              </a:rPr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3562540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514600" y="593725"/>
            <a:ext cx="73152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Medieval </a:t>
            </a: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Art &amp; the Plague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10243" name="Picture 7" descr="city96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468880"/>
            <a:ext cx="7696200" cy="3398521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55157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353312" y="457200"/>
            <a:ext cx="94183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Medieval Art &amp; the Plague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65540" name="Picture 4" descr="deathpic"/>
          <p:cNvPicPr>
            <a:picLocks noChangeAspect="1" noChangeArrowheads="1"/>
          </p:cNvPicPr>
          <p:nvPr/>
        </p:nvPicPr>
        <p:blipFill>
          <a:blip r:embed="rId3">
            <a:lum bright="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0" y="2026860"/>
            <a:ext cx="5105400" cy="29003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3810000" y="5149851"/>
            <a:ext cx="495300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600" b="1" i="1" dirty="0">
                <a:solidFill>
                  <a:srgbClr val="FF0000"/>
                </a:solidFill>
                <a:latin typeface="Nosferatu" panose="020B0604020202020204" pitchFamily="2" charset="0"/>
              </a:rPr>
              <a:t>Bring out your </a:t>
            </a:r>
            <a:r>
              <a:rPr lang="en-US" altLang="en-US" sz="4600" b="1" i="1" dirty="0">
                <a:solidFill>
                  <a:srgbClr val="FF0000"/>
                </a:solidFill>
                <a:highlight>
                  <a:srgbClr val="FFFF00"/>
                </a:highlight>
                <a:latin typeface="Nosferatu" panose="020B0604020202020204" pitchFamily="2" charset="0"/>
              </a:rPr>
              <a:t>dead!</a:t>
            </a:r>
          </a:p>
        </p:txBody>
      </p:sp>
    </p:spTree>
    <p:extLst>
      <p:ext uri="{BB962C8B-B14F-4D97-AF65-F5344CB8AC3E}">
        <p14:creationId xmlns:p14="http://schemas.microsoft.com/office/powerpoint/2010/main" val="3075160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repeatCount="2000" fill="remove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8F8F8"/>
                                      </p:to>
                                    </p:animClr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ing out your dead - Monty Pyth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1219201" y="457200"/>
            <a:ext cx="100644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Medieval Art &amp; the Plague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74756" name="Picture 4" descr="angel of dea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1" y="533400"/>
            <a:ext cx="25431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7" name="Picture 5" descr="DanceODeat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24001"/>
            <a:ext cx="3473450" cy="432911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2828340" y="4529138"/>
            <a:ext cx="255069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An obsession </a:t>
            </a:r>
            <a:b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</a:b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with </a:t>
            </a:r>
            <a:r>
              <a:rPr lang="en-US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death</a:t>
            </a:r>
          </a:p>
        </p:txBody>
      </p:sp>
      <p:pic>
        <p:nvPicPr>
          <p:cNvPr id="74760" name="death_awaits[1].au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6172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2802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4" fill="hold"/>
                                        <p:tgtEl>
                                          <p:spTgt spid="747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4.44444E-6 L 0.19427 0.181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5" y="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2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476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362200" y="838200"/>
            <a:ext cx="7315200" cy="156966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532B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Boccaccio in </a:t>
            </a:r>
            <a:r>
              <a:rPr lang="en-US" sz="4800" b="1" i="1">
                <a:solidFill>
                  <a:srgbClr val="C0C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Decameron</a:t>
            </a:r>
            <a:endParaRPr lang="en-US" sz="2800" b="1">
              <a:solidFill>
                <a:srgbClr val="C0C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514600" y="2713038"/>
            <a:ext cx="67056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400" i="1" dirty="0">
                <a:solidFill>
                  <a:srgbClr val="FF0000"/>
                </a:solidFill>
                <a:latin typeface="Nosferatu" panose="020B0604020202020204" pitchFamily="2" charset="0"/>
              </a:rPr>
              <a:t>The victims ate lunch with their friends and dinner with their </a:t>
            </a:r>
            <a:r>
              <a:rPr lang="en-US" altLang="en-US" sz="4400" i="1" dirty="0">
                <a:solidFill>
                  <a:srgbClr val="FF0000"/>
                </a:solidFill>
                <a:highlight>
                  <a:srgbClr val="FFFF00"/>
                </a:highlight>
                <a:latin typeface="Nosferatu" panose="020B0604020202020204" pitchFamily="2" charset="0"/>
              </a:rPr>
              <a:t>ancestors.</a:t>
            </a:r>
          </a:p>
        </p:txBody>
      </p:sp>
    </p:spTree>
    <p:extLst>
      <p:ext uri="{BB962C8B-B14F-4D97-AF65-F5344CB8AC3E}">
        <p14:creationId xmlns:p14="http://schemas.microsoft.com/office/powerpoint/2010/main" val="3946603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819400" y="623888"/>
            <a:ext cx="6553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</a:t>
            </a:r>
            <a:r>
              <a:rPr lang="en-US" sz="48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Danse</a:t>
            </a:r>
            <a:r>
              <a:rPr lang="en-US" sz="4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 </a:t>
            </a:r>
            <a:r>
              <a:rPr lang="en-US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Macabre</a:t>
            </a:r>
          </a:p>
        </p:txBody>
      </p:sp>
      <p:pic>
        <p:nvPicPr>
          <p:cNvPr id="14339" name="Picture 4" descr="bkdansea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28801"/>
            <a:ext cx="5181600" cy="39020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99813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map-Advance of the Plague, 1347-1350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"/>
            <a:ext cx="7467600" cy="60515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0632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133600" y="533400"/>
            <a:ext cx="7848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pic>
        <p:nvPicPr>
          <p:cNvPr id="16387" name="Picture 5" descr="doctor's robe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2044700" cy="3657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209800" y="5562600"/>
            <a:ext cx="2895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A </a:t>
            </a:r>
            <a:r>
              <a:rPr lang="en-US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Doctor’s Robe</a:t>
            </a:r>
          </a:p>
        </p:txBody>
      </p:sp>
      <p:pic>
        <p:nvPicPr>
          <p:cNvPr id="66568" name="Picture 8" descr="doctor_aid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" t="2621" r="1512" b="3004"/>
          <a:stretch>
            <a:fillRect/>
          </a:stretch>
        </p:blipFill>
        <p:spPr bwMode="auto">
          <a:xfrm>
            <a:off x="5638800" y="2438400"/>
            <a:ext cx="4267200" cy="2743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6324600" y="5334001"/>
            <a:ext cx="289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“</a:t>
            </a:r>
            <a:r>
              <a:rPr lang="en-US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Leeching</a:t>
            </a: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7091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133600" y="381000"/>
            <a:ext cx="7848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2286000" y="5257801"/>
            <a:ext cx="79248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600" b="1" i="1" dirty="0" err="1">
                <a:solidFill>
                  <a:srgbClr val="FF3300"/>
                </a:solidFill>
                <a:latin typeface="Comic Sans MS" panose="030F0702030302020204" pitchFamily="66" charset="0"/>
              </a:rPr>
              <a:t>Flagellanti</a:t>
            </a:r>
            <a:r>
              <a:rPr lang="en-US" altLang="en-US" sz="3600" b="1" i="1" dirty="0">
                <a:solidFill>
                  <a:srgbClr val="FF3300"/>
                </a:solidFill>
                <a:latin typeface="Comic Sans MS" panose="030F0702030302020204" pitchFamily="66" charset="0"/>
              </a:rPr>
              <a:t>:</a:t>
            </a:r>
            <a:br>
              <a:rPr lang="en-US" altLang="en-US" sz="3600" b="1" i="1" dirty="0">
                <a:solidFill>
                  <a:srgbClr val="FF3300"/>
                </a:solidFill>
                <a:latin typeface="Comic Sans MS" panose="030F0702030302020204" pitchFamily="66" charset="0"/>
              </a:rPr>
            </a:br>
            <a:r>
              <a:rPr lang="en-US" altLang="en-US" sz="3200" b="1" dirty="0">
                <a:solidFill>
                  <a:srgbClr val="FFE8A9"/>
                </a:solidFill>
                <a:latin typeface="Comic Sans MS" panose="030F0702030302020204" pitchFamily="66" charset="0"/>
              </a:rPr>
              <a:t>Self-inflicted “</a:t>
            </a:r>
            <a:r>
              <a:rPr lang="en-US" altLang="en-US" sz="32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penance</a:t>
            </a:r>
            <a:r>
              <a:rPr lang="en-US" altLang="en-US" sz="3200" b="1" dirty="0">
                <a:solidFill>
                  <a:srgbClr val="FFE8A9"/>
                </a:solidFill>
                <a:latin typeface="Comic Sans MS" panose="030F0702030302020204" pitchFamily="66" charset="0"/>
              </a:rPr>
              <a:t>” for our sins!</a:t>
            </a:r>
            <a:endParaRPr lang="en-US" altLang="en-US" sz="3200" b="1" i="1" dirty="0">
              <a:solidFill>
                <a:srgbClr val="FFE8A9"/>
              </a:solidFill>
              <a:latin typeface="Comic Sans MS" panose="030F0702030302020204" pitchFamily="66" charset="0"/>
            </a:endParaRPr>
          </a:p>
        </p:txBody>
      </p:sp>
      <p:pic>
        <p:nvPicPr>
          <p:cNvPr id="70662" name="Picture 6" descr="flagellant_procession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50660"/>
            <a:ext cx="5867400" cy="2969004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1263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822960" y="304800"/>
            <a:ext cx="107899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Attempts to Stop the Plague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76600" y="1219200"/>
            <a:ext cx="579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400" b="1" i="1" dirty="0">
                <a:solidFill>
                  <a:srgbClr val="FF33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Pogroms</a:t>
            </a:r>
            <a:r>
              <a:rPr lang="en-US" altLang="en-US" sz="3400" b="1" i="1" dirty="0">
                <a:solidFill>
                  <a:srgbClr val="FAF40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3400" b="1" dirty="0">
                <a:solidFill>
                  <a:srgbClr val="FFE8A9"/>
                </a:solidFill>
                <a:latin typeface="Comic Sans MS" panose="030F0702030302020204" pitchFamily="66" charset="0"/>
              </a:rPr>
              <a:t>against the Jews</a:t>
            </a:r>
          </a:p>
        </p:txBody>
      </p:sp>
      <p:pic>
        <p:nvPicPr>
          <p:cNvPr id="73733" name="Picture 5" descr="11-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964" y="2046288"/>
            <a:ext cx="2713037" cy="36576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2667000" y="5813426"/>
            <a:ext cx="18938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E8A9"/>
                </a:solidFill>
                <a:latin typeface="Comic Sans MS" panose="030F0702030302020204" pitchFamily="66" charset="0"/>
              </a:rPr>
              <a:t>“Jew” hat</a:t>
            </a:r>
          </a:p>
        </p:txBody>
      </p:sp>
      <p:pic>
        <p:nvPicPr>
          <p:cNvPr id="73736" name="Picture 8" descr="11-2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351089"/>
            <a:ext cx="4343400" cy="2344737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6248400" y="5029200"/>
            <a:ext cx="3657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800" b="1">
                <a:solidFill>
                  <a:srgbClr val="FFE8A9"/>
                </a:solidFill>
                <a:latin typeface="Comic Sans MS" panose="030F0702030302020204" pitchFamily="66" charset="0"/>
              </a:rPr>
              <a:t>“Golden Circle” obligatory badge</a:t>
            </a:r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H="1" flipV="1">
            <a:off x="7696200" y="3570288"/>
            <a:ext cx="228600" cy="1447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 flipV="1">
            <a:off x="7924800" y="3798888"/>
            <a:ext cx="1143000" cy="12192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H="1" flipV="1">
            <a:off x="3886200" y="4789488"/>
            <a:ext cx="228600" cy="11430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279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73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1000"/>
                                        <p:tgtEl>
                                          <p:spTgt spid="73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3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4" grpId="0"/>
      <p:bldP spid="737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438400" y="533400"/>
            <a:ext cx="7315200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Death Triumphant !:</a:t>
            </a:r>
            <a:b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</a:b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Major Artistic </a:t>
            </a: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Theme</a:t>
            </a:r>
          </a:p>
        </p:txBody>
      </p:sp>
      <p:pic>
        <p:nvPicPr>
          <p:cNvPr id="19459" name="Picture 4" descr="death_chariot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5" r="1408"/>
          <a:stretch>
            <a:fillRect/>
          </a:stretch>
        </p:blipFill>
        <p:spPr bwMode="auto">
          <a:xfrm>
            <a:off x="3429000" y="2368550"/>
            <a:ext cx="5334000" cy="37274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05588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WordArt 2"/>
          <p:cNvSpPr>
            <a:spLocks noChangeArrowheads="1" noChangeShapeType="1" noTextEdit="1"/>
          </p:cNvSpPr>
          <p:nvPr/>
        </p:nvSpPr>
        <p:spPr bwMode="auto">
          <a:xfrm>
            <a:off x="3048000" y="533400"/>
            <a:ext cx="6172200" cy="2209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Nosferatu" panose="020B0604020202020204" pitchFamily="2" charset="0"/>
              </a:rPr>
              <a:t>The Black Death</a:t>
            </a:r>
          </a:p>
        </p:txBody>
      </p:sp>
      <p:sp>
        <p:nvSpPr>
          <p:cNvPr id="86019" name="WordArt 3"/>
          <p:cNvSpPr>
            <a:spLocks noChangeArrowheads="1" noChangeShapeType="1" noTextEdit="1"/>
          </p:cNvSpPr>
          <p:nvPr/>
        </p:nvSpPr>
        <p:spPr bwMode="auto">
          <a:xfrm>
            <a:off x="4876800" y="4191000"/>
            <a:ext cx="2819400" cy="5715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Nosferatu" panose="020B0604020202020204" pitchFamily="2" charset="0"/>
              </a:rPr>
              <a:t>1347 - 1351</a:t>
            </a:r>
          </a:p>
        </p:txBody>
      </p:sp>
      <p:pic>
        <p:nvPicPr>
          <p:cNvPr id="86020" name="Picture 4" descr="skeletonguitar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2743200"/>
            <a:ext cx="10953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8449040"/>
      </p:ext>
    </p:extLst>
  </p:cSld>
  <p:clrMapOvr>
    <a:masterClrMapping/>
  </p:clrMapOvr>
  <p:transition>
    <p:sndAc>
      <p:stSnd>
        <p:snd r:embed="rId2" name="Pie Jesu Domine-Monty Pyth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860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155" decel="100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155" decel="100000"/>
                                        <p:tgtEl>
                                          <p:spTgt spid="860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155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514600" y="166688"/>
            <a:ext cx="7315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</a:t>
            </a: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Macabre</a:t>
            </a: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 Ditty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475488" y="1066800"/>
            <a:ext cx="11393424" cy="5339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“A sickly season,” the merchant said,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“The town I left was filled with dead,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and everywhere these queer red flies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crawled upon the corpses’ eyes,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eating them away.”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“Fair make you sick,” the merchant said,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“They crawled upon the wine and bread.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Pale priests with oil and books,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bulging eyes and crazy looks,</a:t>
            </a:r>
            <a:b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100" b="1" dirty="0">
                <a:solidFill>
                  <a:srgbClr val="FF532B"/>
                </a:solidFill>
                <a:latin typeface="Nosferatu" panose="020B0604020202020204" pitchFamily="2" charset="0"/>
              </a:rPr>
              <a:t>dropping like the flies.”</a:t>
            </a:r>
          </a:p>
        </p:txBody>
      </p:sp>
    </p:spTree>
    <p:extLst>
      <p:ext uri="{BB962C8B-B14F-4D97-AF65-F5344CB8AC3E}">
        <p14:creationId xmlns:p14="http://schemas.microsoft.com/office/powerpoint/2010/main" val="378739204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603504" y="304800"/>
            <a:ext cx="10954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Macabre Ditty (2)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603504" y="1295400"/>
            <a:ext cx="11192256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“I had to laugh,” the merchant said,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“The doctors purged, and dosed, and bled;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“And proved through solemn disputation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“The cause lay in some constellation.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“Then they began to die.”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br>
              <a:rPr lang="en-US" altLang="en-US" sz="8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br>
              <a:rPr lang="en-US" altLang="en-US" sz="8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AF400"/>
                </a:solidFill>
                <a:latin typeface="Nosferatu" panose="020B0604020202020204" pitchFamily="2" charset="0"/>
              </a:rPr>
              <a:t>“</a:t>
            </a:r>
            <a:r>
              <a:rPr lang="en-US" altLang="en-US" sz="3200" b="1" dirty="0">
                <a:solidFill>
                  <a:srgbClr val="C00000"/>
                </a:solidFill>
                <a:highlight>
                  <a:srgbClr val="FFFF00"/>
                </a:highlight>
                <a:latin typeface="Nosferatu" panose="020B0604020202020204" pitchFamily="2" charset="0"/>
              </a:rPr>
              <a:t>First they sneezed</a:t>
            </a:r>
            <a:r>
              <a:rPr lang="en-US" altLang="en-US" sz="3200" b="1" dirty="0">
                <a:solidFill>
                  <a:srgbClr val="FAF400"/>
                </a:solidFill>
                <a:latin typeface="Nosferatu" panose="020B0604020202020204" pitchFamily="2" charset="0"/>
              </a:rPr>
              <a:t>,”</a:t>
            </a: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 the merchant said,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“And then they turned the brightest red,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Begged for water, then fell back.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With bulging eyes and face turned black,</a:t>
            </a:r>
            <a:b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200" b="1" dirty="0">
                <a:solidFill>
                  <a:srgbClr val="FF532B"/>
                </a:solidFill>
                <a:latin typeface="Nosferatu" panose="020B0604020202020204" pitchFamily="2" charset="0"/>
              </a:rPr>
              <a:t>they waited for the flies.”</a:t>
            </a:r>
          </a:p>
        </p:txBody>
      </p:sp>
    </p:spTree>
    <p:extLst>
      <p:ext uri="{BB962C8B-B14F-4D97-AF65-F5344CB8AC3E}">
        <p14:creationId xmlns:p14="http://schemas.microsoft.com/office/powerpoint/2010/main" val="15213511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585216" y="457200"/>
            <a:ext cx="10972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A Little Macabre Ditty (3)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Nosferatu" pitchFamily="2" charset="0"/>
            </a:endParaRP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1792224" y="1755648"/>
            <a:ext cx="9174480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  <a:t>“I came away,” the merchant said,</a:t>
            </a:r>
            <a:b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  <a:t>“You can’t do business with the dead.</a:t>
            </a:r>
            <a:b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  <a:t>“So I’ve come here to ply my trade.</a:t>
            </a:r>
            <a:b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</a:br>
            <a:r>
              <a:rPr lang="en-US" altLang="en-US" sz="3400" b="1" dirty="0">
                <a:solidFill>
                  <a:srgbClr val="FF532B"/>
                </a:solidFill>
                <a:latin typeface="Nosferatu" panose="020B0604020202020204" pitchFamily="2" charset="0"/>
              </a:rPr>
              <a:t>“You’ll find this to be a fine brocade…”</a:t>
            </a: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2590800" y="4814888"/>
            <a:ext cx="7239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532B"/>
                </a:solidFill>
                <a:latin typeface="Nosferatu" panose="020B0604020202020204" pitchFamily="2" charset="0"/>
              </a:rPr>
              <a:t>And then he</a:t>
            </a:r>
            <a:r>
              <a:rPr lang="en-US" altLang="en-US" sz="4800" b="1" dirty="0">
                <a:solidFill>
                  <a:srgbClr val="FF0000"/>
                </a:solidFill>
                <a:latin typeface="Nosferatu" panose="020B0604020202020204" pitchFamily="2" charset="0"/>
              </a:rPr>
              <a:t> </a:t>
            </a:r>
            <a:r>
              <a:rPr lang="en-US" altLang="en-US" sz="4800" b="1" dirty="0">
                <a:solidFill>
                  <a:srgbClr val="C00000"/>
                </a:solidFill>
                <a:highlight>
                  <a:srgbClr val="FFFF00"/>
                </a:highlight>
                <a:latin typeface="Nosferatu" panose="020B0604020202020204" pitchFamily="2" charset="0"/>
              </a:rPr>
              <a:t>sneezed</a:t>
            </a:r>
            <a:r>
              <a:rPr lang="en-US" altLang="en-US" sz="4800" b="1" dirty="0">
                <a:solidFill>
                  <a:srgbClr val="FAF400"/>
                </a:solidFill>
                <a:latin typeface="Nosferatu" panose="020B0604020202020204" pitchFamily="2" charset="0"/>
              </a:rPr>
              <a:t>……….!</a:t>
            </a:r>
          </a:p>
        </p:txBody>
      </p:sp>
    </p:spTree>
    <p:extLst>
      <p:ext uri="{BB962C8B-B14F-4D97-AF65-F5344CB8AC3E}">
        <p14:creationId xmlns:p14="http://schemas.microsoft.com/office/powerpoint/2010/main" val="2705112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39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neeze[1]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allAtOnce"/>
      <p:bldP spid="77828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124200" y="762000"/>
            <a:ext cx="58674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6000" b="1">
                <a:solidFill>
                  <a:srgbClr val="FFFFFF"/>
                </a:solidFill>
                <a:latin typeface="Nosferatu" panose="020B0604020202020204" pitchFamily="2" charset="0"/>
              </a:rPr>
              <a:t>The Mortality Rate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3810000" y="2743201"/>
            <a:ext cx="4572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6000" b="1" dirty="0">
                <a:solidFill>
                  <a:srgbClr val="FAF400"/>
                </a:solidFill>
                <a:latin typeface="Nosferatu" panose="020B0604020202020204" pitchFamily="2" charset="0"/>
              </a:rPr>
              <a:t>35% - </a:t>
            </a:r>
            <a:r>
              <a:rPr lang="en-US" altLang="en-US" sz="6000" b="1" dirty="0">
                <a:solidFill>
                  <a:srgbClr val="C00000"/>
                </a:solidFill>
                <a:highlight>
                  <a:srgbClr val="FFFF00"/>
                </a:highlight>
                <a:latin typeface="Nosferatu" panose="020B0604020202020204" pitchFamily="2" charset="0"/>
              </a:rPr>
              <a:t>70</a:t>
            </a:r>
            <a:r>
              <a:rPr lang="en-US" altLang="en-US" sz="6000" b="1" dirty="0">
                <a:solidFill>
                  <a:srgbClr val="FAF400"/>
                </a:solidFill>
                <a:latin typeface="Nosferatu" panose="020B0604020202020204" pitchFamily="2" charset="0"/>
              </a:rPr>
              <a:t>%</a:t>
            </a: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3124200" y="4495800"/>
            <a:ext cx="6248400" cy="2123658"/>
          </a:xfrm>
          <a:prstGeom prst="rect">
            <a:avLst/>
          </a:prstGeom>
          <a:noFill/>
          <a:ln w="12700">
            <a:solidFill>
              <a:srgbClr val="FAF4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532B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6600" b="1">
                <a:solidFill>
                  <a:srgbClr val="FF0000"/>
                </a:solidFill>
                <a:latin typeface="Nosferatu" panose="020B0604020202020204" pitchFamily="2" charset="0"/>
              </a:rPr>
              <a:t>25,000,000 dead !!!</a:t>
            </a:r>
          </a:p>
        </p:txBody>
      </p:sp>
    </p:spTree>
    <p:extLst>
      <p:ext uri="{BB962C8B-B14F-4D97-AF65-F5344CB8AC3E}">
        <p14:creationId xmlns:p14="http://schemas.microsoft.com/office/powerpoint/2010/main" val="14546547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92" decel="1000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92" decel="100000"/>
                                        <p:tgtEl>
                                          <p:spTgt spid="645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192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92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/>
      <p:bldP spid="645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286000" y="609601"/>
            <a:ext cx="7620000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532B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  <a:t>What were the</a:t>
            </a:r>
            <a:b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</a:br>
            <a: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  <a:t>political,</a:t>
            </a:r>
            <a:b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</a:br>
            <a: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  <a:t>economic,</a:t>
            </a:r>
            <a:b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</a:br>
            <a: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  <a:t>and social effects</a:t>
            </a:r>
            <a:b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</a:br>
            <a:r>
              <a:rPr lang="en-US" altLang="en-US" sz="7200">
                <a:solidFill>
                  <a:srgbClr val="FFFF00"/>
                </a:solidFill>
                <a:latin typeface="Nosferatu" panose="020B0604020202020204" pitchFamily="2" charset="0"/>
              </a:rPr>
              <a:t>of the Black Death??</a:t>
            </a:r>
          </a:p>
        </p:txBody>
      </p:sp>
    </p:spTree>
    <p:extLst>
      <p:ext uri="{BB962C8B-B14F-4D97-AF65-F5344CB8AC3E}">
        <p14:creationId xmlns:p14="http://schemas.microsoft.com/office/powerpoint/2010/main" val="1688422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flea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063750"/>
            <a:ext cx="3505200" cy="189865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429000" y="381001"/>
            <a:ext cx="5105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</a:t>
            </a:r>
            <a:r>
              <a:rPr lang="en-US" sz="4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Culprits</a:t>
            </a:r>
          </a:p>
        </p:txBody>
      </p:sp>
      <p:pic>
        <p:nvPicPr>
          <p:cNvPr id="35847" name="Picture 7" descr="yersinia_pestis"/>
          <p:cNvPicPr>
            <a:picLocks noChangeAspect="1" noChangeArrowheads="1"/>
          </p:cNvPicPr>
          <p:nvPr/>
        </p:nvPicPr>
        <p:blipFill>
          <a:blip r:embed="rId3">
            <a:lum bright="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" t="16000" r="5200" b="17999"/>
          <a:stretch>
            <a:fillRect/>
          </a:stretch>
        </p:blipFill>
        <p:spPr bwMode="auto">
          <a:xfrm>
            <a:off x="2819400" y="1524000"/>
            <a:ext cx="2667000" cy="1600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9" name="Picture 9" descr="Black ra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1"/>
            <a:ext cx="3200400" cy="1920875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5638800" y="2209800"/>
            <a:ext cx="609600" cy="4572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6858000" y="4114800"/>
            <a:ext cx="1524000" cy="1295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084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358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645920" y="304800"/>
            <a:ext cx="772668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Famine of 1315-1317</a:t>
            </a:r>
          </a:p>
        </p:txBody>
      </p:sp>
      <p:pic>
        <p:nvPicPr>
          <p:cNvPr id="81928" name="Picture 8" descr="CadaverEffig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419601"/>
            <a:ext cx="3429000" cy="19605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2209800" y="1431926"/>
            <a:ext cx="777240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alpha val="83136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06400" indent="-4064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105000"/>
              <a:buFont typeface="Wingdings" panose="05000000000000000000" pitchFamily="2" charset="2"/>
              <a:buChar char="N"/>
            </a:pP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By 1300 Europeans were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farming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almost all the land they could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cultivate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105000"/>
              <a:buFont typeface="Wingdings" panose="05000000000000000000" pitchFamily="2" charset="2"/>
              <a:buChar char="N"/>
            </a:pP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A population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crisis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developed.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105000"/>
              <a:buFont typeface="Wingdings" panose="05000000000000000000" pitchFamily="2" charset="2"/>
              <a:buChar char="N"/>
            </a:pP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Climate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changes in Europe produced three years of crop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failures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between 1315-17 because of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excessive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rain.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105000"/>
              <a:buFont typeface="Wingdings" panose="05000000000000000000" pitchFamily="2" charset="2"/>
              <a:buChar char="N"/>
            </a:pP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As many as 15% of the peasants in some </a:t>
            </a: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English</a:t>
            </a:r>
            <a:r>
              <a:rPr lang="en-US" altLang="en-US" sz="2500" b="1" dirty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villages died.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Pct val="105000"/>
              <a:buFont typeface="Wingdings" panose="05000000000000000000" pitchFamily="2" charset="2"/>
              <a:buChar char="N"/>
            </a:pP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One consequence of</a:t>
            </a:r>
            <a:b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</a:b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starvation &amp; poverty</a:t>
            </a:r>
            <a:b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</a:b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was susceptibility to</a:t>
            </a:r>
            <a:b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</a:br>
            <a:r>
              <a:rPr lang="en-US" altLang="en-US" sz="25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disease</a:t>
            </a:r>
            <a:r>
              <a:rPr lang="en-US" altLang="en-US" sz="2500" b="1" dirty="0">
                <a:solidFill>
                  <a:srgbClr val="FFE8A9"/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7825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1" dur="1000"/>
                                        <p:tgtEl>
                                          <p:spTgt spid="8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2819400" y="395288"/>
            <a:ext cx="65532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1347:  Plague Reaches </a:t>
            </a: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Constantinople!</a:t>
            </a:r>
          </a:p>
        </p:txBody>
      </p:sp>
      <p:pic>
        <p:nvPicPr>
          <p:cNvPr id="5123" name="Picture 5" descr="map-early spread of plague-BW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7" b="7109"/>
          <a:stretch>
            <a:fillRect/>
          </a:stretch>
        </p:blipFill>
        <p:spPr bwMode="auto">
          <a:xfrm>
            <a:off x="3048000" y="2703612"/>
            <a:ext cx="6172200" cy="3379689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40923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3429000" y="457201"/>
            <a:ext cx="51054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Symptoms</a:t>
            </a:r>
          </a:p>
        </p:txBody>
      </p:sp>
      <p:pic>
        <p:nvPicPr>
          <p:cNvPr id="63493" name="Picture 5" descr="buboonne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47801"/>
            <a:ext cx="3581400" cy="2481263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495" name="Picture 7" descr="septicemic"/>
          <p:cNvPicPr>
            <a:picLocks noChangeAspect="1" noChangeArrowheads="1"/>
          </p:cNvPicPr>
          <p:nvPr/>
        </p:nvPicPr>
        <p:blipFill>
          <a:blip r:embed="rId3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886200"/>
            <a:ext cx="3581400" cy="24765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5867400" y="2362201"/>
            <a:ext cx="3505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Bulbous</a:t>
            </a:r>
          </a:p>
        </p:txBody>
      </p:sp>
      <p:sp>
        <p:nvSpPr>
          <p:cNvPr id="63497" name="Line 9"/>
          <p:cNvSpPr>
            <a:spLocks noChangeShapeType="1"/>
          </p:cNvSpPr>
          <p:nvPr/>
        </p:nvSpPr>
        <p:spPr bwMode="auto">
          <a:xfrm flipH="1">
            <a:off x="4648200" y="2667000"/>
            <a:ext cx="2286000" cy="76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 flipH="1">
            <a:off x="2286000" y="4800600"/>
            <a:ext cx="3505200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2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Septicemic</a:t>
            </a:r>
            <a: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  <a:t> Form:</a:t>
            </a:r>
            <a:br>
              <a:rPr lang="en-US" altLang="en-US" sz="2800" b="1" dirty="0">
                <a:solidFill>
                  <a:srgbClr val="FFE8A9"/>
                </a:solidFill>
                <a:latin typeface="Comic Sans MS" panose="030F0702030302020204" pitchFamily="66" charset="0"/>
              </a:rPr>
            </a:br>
            <a:r>
              <a:rPr lang="en-US" altLang="en-US" b="1" dirty="0">
                <a:solidFill>
                  <a:srgbClr val="FFE8A9"/>
                </a:solidFill>
                <a:latin typeface="Comic Sans MS" panose="030F0702030302020204" pitchFamily="66" charset="0"/>
              </a:rPr>
              <a:t>almost 100% mortality rate.</a:t>
            </a:r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 flipV="1">
            <a:off x="5334000" y="5257800"/>
            <a:ext cx="35052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6640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6" grpId="0"/>
      <p:bldP spid="634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1828800" y="457200"/>
            <a:ext cx="86106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From the </a:t>
            </a:r>
            <a:r>
              <a:rPr lang="en-US" sz="48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Toggenburg</a:t>
            </a:r>
            <a:r>
              <a:rPr lang="en-US" sz="4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 </a:t>
            </a:r>
            <a:r>
              <a:rPr lang="en-US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Bible</a:t>
            </a: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, 1411</a:t>
            </a:r>
          </a:p>
        </p:txBody>
      </p:sp>
      <p:pic>
        <p:nvPicPr>
          <p:cNvPr id="7171" name="Picture 9" descr="Bubonicplague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26860"/>
            <a:ext cx="6553200" cy="406914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85302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819400" y="395288"/>
            <a:ext cx="6553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Lancing a </a:t>
            </a:r>
            <a:r>
              <a:rPr lang="en-US" sz="4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ighlight>
                  <a:srgbClr val="FFFF00"/>
                </a:highlight>
                <a:latin typeface="Nosferatu" pitchFamily="2" charset="0"/>
              </a:rPr>
              <a:t>Buboe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highlight>
                <a:srgbClr val="FFFF00"/>
              </a:highlight>
              <a:latin typeface="Nosferatu" pitchFamily="2" charset="0"/>
            </a:endParaRPr>
          </a:p>
        </p:txBody>
      </p:sp>
      <p:pic>
        <p:nvPicPr>
          <p:cNvPr id="8195" name="Picture 4" descr="LancingBuboes2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1524000"/>
            <a:ext cx="3230563" cy="4648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4244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121408" y="381000"/>
            <a:ext cx="78272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Nosferatu" pitchFamily="2" charset="0"/>
              </a:rPr>
              <a:t>The Disease Cycle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514600" y="1676400"/>
            <a:ext cx="2819400" cy="914400"/>
          </a:xfrm>
          <a:prstGeom prst="rect">
            <a:avLst/>
          </a:prstGeom>
          <a:solidFill>
            <a:srgbClr val="0000B2">
              <a:alpha val="83136"/>
            </a:srgbClr>
          </a:solidFill>
          <a:ln>
            <a:noFill/>
          </a:ln>
          <a:effectLst>
            <a:prstShdw prst="shdw17" dist="17961" dir="2700000">
              <a:srgbClr val="00006B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Flea drinks </a:t>
            </a:r>
            <a:r>
              <a:rPr lang="en-US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rat</a:t>
            </a: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 blood </a:t>
            </a:r>
            <a:b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</a:b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that carries the</a:t>
            </a:r>
            <a:b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</a:b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 bacteria. </a:t>
            </a: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6934200" y="5105400"/>
            <a:ext cx="2819400" cy="914400"/>
          </a:xfrm>
          <a:prstGeom prst="rect">
            <a:avLst/>
          </a:prstGeom>
          <a:solidFill>
            <a:srgbClr val="0000B2">
              <a:alpha val="83136"/>
            </a:srgbClr>
          </a:solidFill>
          <a:ln>
            <a:noFill/>
          </a:ln>
          <a:effectLst>
            <a:prstShdw prst="shdw17" dist="17961" dir="2700000">
              <a:srgbClr val="00006B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Flea’s gut clogged</a:t>
            </a:r>
            <a:b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</a:b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with </a:t>
            </a:r>
            <a:r>
              <a:rPr lang="en-US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bacteria.</a:t>
            </a:r>
          </a:p>
        </p:txBody>
      </p:sp>
      <p:sp>
        <p:nvSpPr>
          <p:cNvPr id="62471" name="Rectangle 7"/>
          <p:cNvSpPr>
            <a:spLocks noChangeArrowheads="1"/>
          </p:cNvSpPr>
          <p:nvPr/>
        </p:nvSpPr>
        <p:spPr bwMode="auto">
          <a:xfrm>
            <a:off x="6934200" y="1676400"/>
            <a:ext cx="2819400" cy="914400"/>
          </a:xfrm>
          <a:prstGeom prst="rect">
            <a:avLst/>
          </a:prstGeom>
          <a:solidFill>
            <a:srgbClr val="0000B2">
              <a:alpha val="83136"/>
            </a:srgbClr>
          </a:solidFill>
          <a:ln>
            <a:noFill/>
          </a:ln>
          <a:effectLst>
            <a:prstShdw prst="shdw17" dist="17961" dir="2700000">
              <a:srgbClr val="00006B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Bacteria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multiply in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flea’s gut. </a:t>
            </a:r>
          </a:p>
        </p:txBody>
      </p:sp>
      <p:sp>
        <p:nvSpPr>
          <p:cNvPr id="62472" name="Rectangle 8"/>
          <p:cNvSpPr>
            <a:spLocks noChangeArrowheads="1"/>
          </p:cNvSpPr>
          <p:nvPr/>
        </p:nvSpPr>
        <p:spPr bwMode="auto">
          <a:xfrm>
            <a:off x="2377440" y="5105400"/>
            <a:ext cx="2956560" cy="1149096"/>
          </a:xfrm>
          <a:prstGeom prst="rect">
            <a:avLst/>
          </a:prstGeom>
          <a:solidFill>
            <a:srgbClr val="0000B2">
              <a:alpha val="83136"/>
            </a:srgbClr>
          </a:solidFill>
          <a:ln>
            <a:noFill/>
          </a:ln>
          <a:effectLst>
            <a:prstShdw prst="shdw17" dist="17961" dir="2700000">
              <a:srgbClr val="00006B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Flea bites human and </a:t>
            </a:r>
            <a:b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</a:br>
            <a:r>
              <a:rPr lang="en-US" altLang="en-US" sz="1800" b="1" dirty="0">
                <a:solidFill>
                  <a:srgbClr val="C00000"/>
                </a:solidFill>
                <a:highlight>
                  <a:srgbClr val="FFFF00"/>
                </a:highlight>
                <a:latin typeface="Comic Sans MS" panose="030F0702030302020204" pitchFamily="66" charset="0"/>
              </a:rPr>
              <a:t>regurgitates</a:t>
            </a: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 blood </a:t>
            </a:r>
            <a:b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</a:br>
            <a:r>
              <a:rPr lang="en-US" altLang="en-US" sz="1800" b="1" dirty="0">
                <a:solidFill>
                  <a:srgbClr val="FAF400"/>
                </a:solidFill>
                <a:latin typeface="Comic Sans MS" panose="030F0702030302020204" pitchFamily="66" charset="0"/>
              </a:rPr>
              <a:t>into human wound.</a:t>
            </a:r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2514600" y="3581400"/>
            <a:ext cx="2819400" cy="457200"/>
          </a:xfrm>
          <a:prstGeom prst="rect">
            <a:avLst/>
          </a:prstGeom>
          <a:solidFill>
            <a:srgbClr val="FAF400">
              <a:alpha val="83136"/>
            </a:srgbClr>
          </a:solidFill>
          <a:ln>
            <a:noFill/>
          </a:ln>
          <a:effectLst>
            <a:prstShdw prst="shdw17" dist="17961" dir="2700000">
              <a:srgbClr val="969200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0000CC"/>
                </a:solidFill>
                <a:latin typeface="Comic Sans MS" panose="030F0702030302020204" pitchFamily="66" charset="0"/>
              </a:rPr>
              <a:t>Human is infected!</a:t>
            </a:r>
          </a:p>
        </p:txBody>
      </p:sp>
      <p:sp>
        <p:nvSpPr>
          <p:cNvPr id="62474" name="AutoShape 10"/>
          <p:cNvSpPr>
            <a:spLocks noChangeArrowheads="1"/>
          </p:cNvSpPr>
          <p:nvPr/>
        </p:nvSpPr>
        <p:spPr bwMode="auto">
          <a:xfrm>
            <a:off x="5638800" y="1752600"/>
            <a:ext cx="1143000" cy="838200"/>
          </a:xfrm>
          <a:prstGeom prst="rightArrow">
            <a:avLst>
              <a:gd name="adj1" fmla="val 50000"/>
              <a:gd name="adj2" fmla="val 34091"/>
            </a:avLst>
          </a:prstGeom>
          <a:solidFill>
            <a:srgbClr val="FF3300">
              <a:alpha val="83136"/>
            </a:srgbClr>
          </a:solidFill>
          <a:ln>
            <a:noFill/>
          </a:ln>
          <a:effectLst>
            <a:prstShdw prst="shdw17" dist="17961" dir="2700000">
              <a:srgbClr val="991F00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2475" name="AutoShape 11"/>
          <p:cNvSpPr>
            <a:spLocks noChangeArrowheads="1"/>
          </p:cNvSpPr>
          <p:nvPr/>
        </p:nvSpPr>
        <p:spPr bwMode="auto">
          <a:xfrm rot="5400000">
            <a:off x="7277100" y="3467100"/>
            <a:ext cx="2133600" cy="838200"/>
          </a:xfrm>
          <a:prstGeom prst="rightArrow">
            <a:avLst>
              <a:gd name="adj1" fmla="val 50000"/>
              <a:gd name="adj2" fmla="val 63636"/>
            </a:avLst>
          </a:prstGeom>
          <a:solidFill>
            <a:srgbClr val="FF3300">
              <a:alpha val="83136"/>
            </a:srgbClr>
          </a:solidFill>
          <a:ln>
            <a:noFill/>
          </a:ln>
          <a:effectLst>
            <a:prstShdw prst="shdw17" dist="17961" dir="2700000">
              <a:srgbClr val="991F00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2476" name="AutoShape 12"/>
          <p:cNvSpPr>
            <a:spLocks noChangeArrowheads="1"/>
          </p:cNvSpPr>
          <p:nvPr/>
        </p:nvSpPr>
        <p:spPr bwMode="auto">
          <a:xfrm flipH="1">
            <a:off x="5562600" y="5181600"/>
            <a:ext cx="1143000" cy="838200"/>
          </a:xfrm>
          <a:prstGeom prst="rightArrow">
            <a:avLst>
              <a:gd name="adj1" fmla="val 50000"/>
              <a:gd name="adj2" fmla="val 34091"/>
            </a:avLst>
          </a:prstGeom>
          <a:solidFill>
            <a:srgbClr val="FF3300">
              <a:alpha val="83136"/>
            </a:srgbClr>
          </a:solidFill>
          <a:ln>
            <a:noFill/>
          </a:ln>
          <a:effectLst>
            <a:prstShdw prst="shdw17" dist="17961" dir="2700000">
              <a:srgbClr val="991F00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2477" name="AutoShape 13"/>
          <p:cNvSpPr>
            <a:spLocks noChangeArrowheads="1"/>
          </p:cNvSpPr>
          <p:nvPr/>
        </p:nvSpPr>
        <p:spPr bwMode="auto">
          <a:xfrm rot="16200000" flipV="1">
            <a:off x="3467100" y="4152900"/>
            <a:ext cx="762000" cy="838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3300">
              <a:alpha val="83136"/>
            </a:srgbClr>
          </a:solidFill>
          <a:ln>
            <a:noFill/>
          </a:ln>
          <a:effectLst>
            <a:prstShdw prst="shdw17" dist="17961" dir="2700000">
              <a:srgbClr val="991F00"/>
            </a:prstShdw>
          </a:effectLst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50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nimBg="1"/>
      <p:bldP spid="62470" grpId="0" animBg="1"/>
      <p:bldP spid="62471" grpId="0" animBg="1"/>
      <p:bldP spid="62472" grpId="0" animBg="1"/>
      <p:bldP spid="62473" grpId="0" animBg="1"/>
      <p:bldP spid="62474" grpId="0" animBg="1"/>
      <p:bldP spid="62475" grpId="0" animBg="1"/>
      <p:bldP spid="62476" grpId="0" animBg="1"/>
      <p:bldP spid="62477" grpId="0" animBg="1"/>
    </p:bldLst>
  </p:timing>
</p:sld>
</file>

<file path=ppt/theme/theme1.xml><?xml version="1.0" encoding="utf-8"?>
<a:theme xmlns:a="http://schemas.openxmlformats.org/drawingml/2006/main" name="Black Frame">
  <a:themeElements>
    <a:clrScheme name="Black Fram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Black Fra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3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1">
            <a:alpha val="83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ck Frame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Frame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Fram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ck Frame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ck Frame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291</Words>
  <Application>Microsoft Office PowerPoint</Application>
  <PresentationFormat>Widescreen</PresentationFormat>
  <Paragraphs>63</Paragraphs>
  <Slides>24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ＭＳ Ｐゴシック</vt:lpstr>
      <vt:lpstr>Arial</vt:lpstr>
      <vt:lpstr>Calibri</vt:lpstr>
      <vt:lpstr>Comic Sans MS</vt:lpstr>
      <vt:lpstr>Nosferatu</vt:lpstr>
      <vt:lpstr>Wingdings</vt:lpstr>
      <vt:lpstr>Black 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Tellez</dc:creator>
  <cp:lastModifiedBy>Katherine Silver</cp:lastModifiedBy>
  <cp:revision>11</cp:revision>
  <dcterms:created xsi:type="dcterms:W3CDTF">2017-03-02T22:40:26Z</dcterms:created>
  <dcterms:modified xsi:type="dcterms:W3CDTF">2017-03-03T17:16:36Z</dcterms:modified>
</cp:coreProperties>
</file>